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7.xml" ContentType="application/vnd.openxmlformats-officedocument.drawingml.chart+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xml" ContentType="application/vnd.openxmlformats-officedocument.drawingml.chartshapes+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6.xml" ContentType="application/vnd.openxmlformats-officedocument.themeOverrid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7.xml" ContentType="application/vnd.openxmlformats-officedocument.themeOverride+xml"/>
  <Override PartName="/ppt/charts/chart23.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8.xml" ContentType="application/vnd.openxmlformats-officedocument.themeOverride+xml"/>
  <Override PartName="/ppt/charts/chart24.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9.xml" ContentType="application/vnd.openxmlformats-officedocument.themeOverride+xml"/>
  <Override PartName="/ppt/charts/chart25.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0.xml" ContentType="application/vnd.openxmlformats-officedocument.themeOverride+xml"/>
  <Override PartName="/ppt/charts/chart26.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1.xml" ContentType="application/vnd.openxmlformats-officedocument.themeOverride+xml"/>
  <Override PartName="/ppt/charts/chart27.xml" ContentType="application/vnd.openxmlformats-officedocument.drawingml.chart+xml"/>
  <Override PartName="/ppt/charts/chart28.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2.xml" ContentType="application/vnd.openxmlformats-officedocument.themeOverride+xml"/>
  <Override PartName="/ppt/charts/chart29.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53"/>
  </p:notesMasterIdLst>
  <p:handoutMasterIdLst>
    <p:handoutMasterId r:id="rId54"/>
  </p:handoutMasterIdLst>
  <p:sldIdLst>
    <p:sldId id="256" r:id="rId2"/>
    <p:sldId id="1948" r:id="rId3"/>
    <p:sldId id="1989" r:id="rId4"/>
    <p:sldId id="453" r:id="rId5"/>
    <p:sldId id="456" r:id="rId6"/>
    <p:sldId id="1987" r:id="rId7"/>
    <p:sldId id="541" r:id="rId8"/>
    <p:sldId id="499" r:id="rId9"/>
    <p:sldId id="583" r:id="rId10"/>
    <p:sldId id="573" r:id="rId11"/>
    <p:sldId id="545" r:id="rId12"/>
    <p:sldId id="7220" r:id="rId13"/>
    <p:sldId id="7221" r:id="rId14"/>
    <p:sldId id="655" r:id="rId15"/>
    <p:sldId id="475" r:id="rId16"/>
    <p:sldId id="7209" r:id="rId17"/>
    <p:sldId id="1964" r:id="rId18"/>
    <p:sldId id="7224" r:id="rId19"/>
    <p:sldId id="532" r:id="rId20"/>
    <p:sldId id="672" r:id="rId21"/>
    <p:sldId id="684" r:id="rId22"/>
    <p:sldId id="702" r:id="rId23"/>
    <p:sldId id="647" r:id="rId24"/>
    <p:sldId id="7210" r:id="rId25"/>
    <p:sldId id="1980" r:id="rId26"/>
    <p:sldId id="538" r:id="rId27"/>
    <p:sldId id="1331" r:id="rId28"/>
    <p:sldId id="690" r:id="rId29"/>
    <p:sldId id="1982" r:id="rId30"/>
    <p:sldId id="7226" r:id="rId31"/>
    <p:sldId id="7211" r:id="rId32"/>
    <p:sldId id="7212" r:id="rId33"/>
    <p:sldId id="1932" r:id="rId34"/>
    <p:sldId id="1985" r:id="rId35"/>
    <p:sldId id="7213" r:id="rId36"/>
    <p:sldId id="7214" r:id="rId37"/>
    <p:sldId id="7215" r:id="rId38"/>
    <p:sldId id="1924" r:id="rId39"/>
    <p:sldId id="7216" r:id="rId40"/>
    <p:sldId id="1933" r:id="rId41"/>
    <p:sldId id="667" r:id="rId42"/>
    <p:sldId id="7219" r:id="rId43"/>
    <p:sldId id="7217" r:id="rId44"/>
    <p:sldId id="1934" r:id="rId45"/>
    <p:sldId id="1942" r:id="rId46"/>
    <p:sldId id="7223" r:id="rId47"/>
    <p:sldId id="392" r:id="rId48"/>
    <p:sldId id="7218" r:id="rId49"/>
    <p:sldId id="1921" r:id="rId50"/>
    <p:sldId id="557" r:id="rId51"/>
    <p:sldId id="7206" r:id="rId52"/>
  </p:sldIdLst>
  <p:sldSz cx="12192000" cy="6858000"/>
  <p:notesSz cx="7099300" cy="10234613"/>
  <p:custDataLst>
    <p:tags r:id="rId55"/>
  </p:custDataLst>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A24935-811E-AC12-89CD-756942A4AAF9}" name="LI DING" initials="LD" userId="19eccf8d6271865e"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en Siquan" initials="S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E9FF"/>
    <a:srgbClr val="000000"/>
    <a:srgbClr val="000066"/>
    <a:srgbClr val="990033"/>
    <a:srgbClr val="FFFFFF"/>
    <a:srgbClr val="FFCCFF"/>
    <a:srgbClr val="0066CC"/>
    <a:srgbClr val="A6A6A6"/>
    <a:srgbClr val="31849B"/>
    <a:srgbClr val="FFE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9" autoAdjust="0"/>
    <p:restoredTop sz="96405" autoAdjust="0"/>
  </p:normalViewPr>
  <p:slideViewPr>
    <p:cSldViewPr>
      <p:cViewPr varScale="1">
        <p:scale>
          <a:sx n="110" d="100"/>
          <a:sy n="110" d="100"/>
        </p:scale>
        <p:origin x="942" y="108"/>
      </p:cViewPr>
      <p:guideLst>
        <p:guide orient="horz" pos="2160"/>
        <p:guide pos="3840"/>
      </p:guideLst>
    </p:cSldViewPr>
  </p:slideViewPr>
  <p:outlineViewPr>
    <p:cViewPr>
      <p:scale>
        <a:sx n="33" d="100"/>
        <a:sy n="33" d="100"/>
      </p:scale>
      <p:origin x="0" y="5712"/>
    </p:cViewPr>
  </p:outlineViewPr>
  <p:notesTextViewPr>
    <p:cViewPr>
      <p:scale>
        <a:sx n="100" d="100"/>
        <a:sy n="100" d="100"/>
      </p:scale>
      <p:origin x="0" y="0"/>
    </p:cViewPr>
  </p:notesTextViewPr>
  <p:sorterViewPr>
    <p:cViewPr>
      <p:scale>
        <a:sx n="100" d="100"/>
        <a:sy n="100" d="100"/>
      </p:scale>
      <p:origin x="0" y="4470"/>
    </p:cViewPr>
  </p:sorterViewPr>
  <p:gridSpacing cx="180023" cy="180023"/>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1.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2.bin"/></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2.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5.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8.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9.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20.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1.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22.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3.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25.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862774505838391E-2"/>
          <c:y val="1.7647374687308474E-2"/>
          <c:w val="0.95894045795400062"/>
          <c:h val="0.95008878495155247"/>
        </c:manualLayout>
      </c:layout>
      <c:doughnutChart>
        <c:varyColors val="1"/>
        <c:ser>
          <c:idx val="0"/>
          <c:order val="0"/>
          <c:tx>
            <c:strRef>
              <c:f>Sheet1!$A$2</c:f>
              <c:strCache>
                <c:ptCount val="1"/>
                <c:pt idx="0">
                  <c:v>百分率</c:v>
                </c:pt>
              </c:strCache>
            </c:strRef>
          </c:tx>
          <c:spPr>
            <a:solidFill>
              <a:schemeClr val="accent1"/>
            </a:solidFill>
            <a:ln w="25700">
              <a:noFill/>
            </a:ln>
          </c:spPr>
          <c:dPt>
            <c:idx val="0"/>
            <c:bubble3D val="0"/>
            <c:spPr>
              <a:solidFill>
                <a:srgbClr val="99CCFF"/>
              </a:solidFill>
              <a:ln w="25700">
                <a:noFill/>
              </a:ln>
            </c:spPr>
            <c:extLst>
              <c:ext xmlns:c16="http://schemas.microsoft.com/office/drawing/2014/chart" uri="{C3380CC4-5D6E-409C-BE32-E72D297353CC}">
                <c16:uniqueId val="{00000000-74BC-4ED8-B038-CA2098DE21FF}"/>
              </c:ext>
            </c:extLst>
          </c:dPt>
          <c:dPt>
            <c:idx val="1"/>
            <c:bubble3D val="0"/>
            <c:spPr>
              <a:solidFill>
                <a:schemeClr val="accent5">
                  <a:lumMod val="75000"/>
                </a:schemeClr>
              </a:solidFill>
              <a:ln w="25700">
                <a:noFill/>
              </a:ln>
            </c:spPr>
            <c:extLst>
              <c:ext xmlns:c16="http://schemas.microsoft.com/office/drawing/2014/chart" uri="{C3380CC4-5D6E-409C-BE32-E72D297353CC}">
                <c16:uniqueId val="{00000001-74BC-4ED8-B038-CA2098DE21FF}"/>
              </c:ext>
            </c:extLst>
          </c:dPt>
          <c:dPt>
            <c:idx val="2"/>
            <c:bubble3D val="0"/>
            <c:spPr>
              <a:solidFill>
                <a:schemeClr val="tx2">
                  <a:lumMod val="60000"/>
                  <a:lumOff val="40000"/>
                </a:schemeClr>
              </a:solidFill>
              <a:ln w="25700">
                <a:noFill/>
              </a:ln>
            </c:spPr>
            <c:extLst>
              <c:ext xmlns:c16="http://schemas.microsoft.com/office/drawing/2014/chart" uri="{C3380CC4-5D6E-409C-BE32-E72D297353CC}">
                <c16:uniqueId val="{00000002-74BC-4ED8-B038-CA2098DE21FF}"/>
              </c:ext>
            </c:extLst>
          </c:dPt>
          <c:dPt>
            <c:idx val="3"/>
            <c:bubble3D val="0"/>
            <c:spPr>
              <a:solidFill>
                <a:srgbClr val="31849B"/>
              </a:solidFill>
              <a:ln w="25700">
                <a:noFill/>
              </a:ln>
            </c:spPr>
            <c:extLst>
              <c:ext xmlns:c16="http://schemas.microsoft.com/office/drawing/2014/chart" uri="{C3380CC4-5D6E-409C-BE32-E72D297353CC}">
                <c16:uniqueId val="{00000003-74BC-4ED8-B038-CA2098DE21FF}"/>
              </c:ext>
            </c:extLst>
          </c:dPt>
          <c:dPt>
            <c:idx val="4"/>
            <c:bubble3D val="0"/>
            <c:spPr>
              <a:solidFill>
                <a:schemeClr val="accent6">
                  <a:lumMod val="40000"/>
                  <a:lumOff val="60000"/>
                </a:schemeClr>
              </a:solidFill>
              <a:ln w="25700">
                <a:noFill/>
              </a:ln>
            </c:spPr>
            <c:extLst>
              <c:ext xmlns:c16="http://schemas.microsoft.com/office/drawing/2014/chart" uri="{C3380CC4-5D6E-409C-BE32-E72D297353CC}">
                <c16:uniqueId val="{00000004-74BC-4ED8-B038-CA2098DE21FF}"/>
              </c:ext>
            </c:extLst>
          </c:dPt>
          <c:dPt>
            <c:idx val="5"/>
            <c:bubble3D val="0"/>
            <c:spPr>
              <a:solidFill>
                <a:schemeClr val="bg1">
                  <a:lumMod val="65000"/>
                </a:schemeClr>
              </a:solidFill>
              <a:ln w="25700">
                <a:noFill/>
              </a:ln>
            </c:spPr>
            <c:extLst>
              <c:ext xmlns:c16="http://schemas.microsoft.com/office/drawing/2014/chart" uri="{C3380CC4-5D6E-409C-BE32-E72D297353CC}">
                <c16:uniqueId val="{00000005-74BC-4ED8-B038-CA2098DE21FF}"/>
              </c:ext>
            </c:extLst>
          </c:dPt>
          <c:dPt>
            <c:idx val="6"/>
            <c:bubble3D val="0"/>
            <c:spPr>
              <a:solidFill>
                <a:srgbClr val="0066CC"/>
              </a:solidFill>
              <a:ln w="25700">
                <a:noFill/>
              </a:ln>
            </c:spPr>
            <c:extLst>
              <c:ext xmlns:c16="http://schemas.microsoft.com/office/drawing/2014/chart" uri="{C3380CC4-5D6E-409C-BE32-E72D297353CC}">
                <c16:uniqueId val="{00000006-74BC-4ED8-B038-CA2098DE21FF}"/>
              </c:ext>
            </c:extLst>
          </c:dPt>
          <c:dPt>
            <c:idx val="7"/>
            <c:bubble3D val="0"/>
            <c:spPr>
              <a:solidFill>
                <a:srgbClr val="FFCCFF"/>
              </a:solidFill>
              <a:ln w="25700">
                <a:noFill/>
              </a:ln>
            </c:spPr>
            <c:extLst>
              <c:ext xmlns:c16="http://schemas.microsoft.com/office/drawing/2014/chart" uri="{C3380CC4-5D6E-409C-BE32-E72D297353CC}">
                <c16:uniqueId val="{00000007-74BC-4ED8-B038-CA2098DE21FF}"/>
              </c:ext>
            </c:extLst>
          </c:dPt>
          <c:dPt>
            <c:idx val="8"/>
            <c:bubble3D val="0"/>
            <c:spPr>
              <a:solidFill>
                <a:srgbClr val="990033"/>
              </a:solidFill>
              <a:ln w="25700">
                <a:noFill/>
              </a:ln>
            </c:spPr>
            <c:extLst>
              <c:ext xmlns:c16="http://schemas.microsoft.com/office/drawing/2014/chart" uri="{C3380CC4-5D6E-409C-BE32-E72D297353CC}">
                <c16:uniqueId val="{00000008-74BC-4ED8-B038-CA2098DE21FF}"/>
              </c:ext>
            </c:extLst>
          </c:dPt>
          <c:cat>
            <c:strRef>
              <c:f>Sheet1!$B$1:$J$1</c:f>
              <c:strCache>
                <c:ptCount val="9"/>
                <c:pt idx="0">
                  <c:v>呼吸道标本</c:v>
                </c:pt>
                <c:pt idx="1">
                  <c:v>尿液标本</c:v>
                </c:pt>
                <c:pt idx="2">
                  <c:v>血标本</c:v>
                </c:pt>
                <c:pt idx="3">
                  <c:v>伤口渗液</c:v>
                </c:pt>
                <c:pt idx="4">
                  <c:v>其他无菌体液</c:v>
                </c:pt>
                <c:pt idx="5">
                  <c:v>脑脊液</c:v>
                </c:pt>
                <c:pt idx="6">
                  <c:v>生殖道分泌液</c:v>
                </c:pt>
                <c:pt idx="7">
                  <c:v>粪便</c:v>
                </c:pt>
                <c:pt idx="8">
                  <c:v>其他</c:v>
                </c:pt>
              </c:strCache>
            </c:strRef>
          </c:cat>
          <c:val>
            <c:numRef>
              <c:f>Sheet1!$B$2:$J$2</c:f>
              <c:numCache>
                <c:formatCode>General</c:formatCode>
                <c:ptCount val="9"/>
                <c:pt idx="0">
                  <c:v>49.7</c:v>
                </c:pt>
                <c:pt idx="1">
                  <c:v>17.3</c:v>
                </c:pt>
                <c:pt idx="2">
                  <c:v>10.6</c:v>
                </c:pt>
                <c:pt idx="3">
                  <c:v>5.8</c:v>
                </c:pt>
                <c:pt idx="4">
                  <c:v>4</c:v>
                </c:pt>
                <c:pt idx="5">
                  <c:v>0.6</c:v>
                </c:pt>
                <c:pt idx="6">
                  <c:v>1.3</c:v>
                </c:pt>
                <c:pt idx="7">
                  <c:v>1</c:v>
                </c:pt>
                <c:pt idx="8">
                  <c:v>9.6</c:v>
                </c:pt>
              </c:numCache>
            </c:numRef>
          </c:val>
          <c:extLst>
            <c:ext xmlns:c16="http://schemas.microsoft.com/office/drawing/2014/chart" uri="{C3380CC4-5D6E-409C-BE32-E72D297353CC}">
              <c16:uniqueId val="{00000009-74BC-4ED8-B038-CA2098DE21FF}"/>
            </c:ext>
          </c:extLst>
        </c:ser>
        <c:dLbls>
          <c:showLegendKey val="0"/>
          <c:showVal val="0"/>
          <c:showCatName val="0"/>
          <c:showSerName val="0"/>
          <c:showPercent val="0"/>
          <c:showBubbleSize val="0"/>
          <c:showLeaderLines val="1"/>
        </c:dLbls>
        <c:firstSliceAng val="126"/>
        <c:holeSize val="50"/>
      </c:doughnutChart>
      <c:spPr>
        <a:noFill/>
        <a:ln w="25352">
          <a:noFill/>
        </a:ln>
      </c:spPr>
    </c:plotArea>
    <c:plotVisOnly val="1"/>
    <c:dispBlanksAs val="zero"/>
    <c:showDLblsOverMax val="0"/>
  </c:chart>
  <c:spPr>
    <a:noFill/>
    <a:ln>
      <a:noFill/>
    </a:ln>
  </c:spPr>
  <c:txPr>
    <a:bodyPr/>
    <a:lstStyle/>
    <a:p>
      <a:pPr>
        <a:defRPr sz="1823" b="1" i="0" u="none" strike="noStrike" baseline="0">
          <a:solidFill>
            <a:schemeClr val="tx1"/>
          </a:solidFill>
          <a:latin typeface="Arial"/>
          <a:ea typeface="Arial"/>
          <a:cs typeface="Aria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13460463651672E-2"/>
          <c:y val="2.4808992515511531E-2"/>
          <c:w val="0.91043584559557122"/>
          <c:h val="0.87217588084174968"/>
        </c:manualLayout>
      </c:layout>
      <c:lineChart>
        <c:grouping val="standard"/>
        <c:varyColors val="0"/>
        <c:ser>
          <c:idx val="0"/>
          <c:order val="0"/>
          <c:tx>
            <c:strRef>
              <c:f>Sheet1!$A$2</c:f>
              <c:strCache>
                <c:ptCount val="1"/>
                <c:pt idx="0">
                  <c:v>呼吸道分泌物</c:v>
                </c:pt>
              </c:strCache>
            </c:strRef>
          </c:tx>
          <c:spPr>
            <a:ln w="35996">
              <a:solidFill>
                <a:srgbClr val="FF0000"/>
              </a:solidFill>
              <a:prstDash val="solid"/>
            </a:ln>
          </c:spPr>
          <c:marker>
            <c:symbol val="diamond"/>
            <c:size val="2"/>
            <c:spPr>
              <a:solidFill>
                <a:srgbClr val="FF0000"/>
              </a:solidFill>
              <a:ln>
                <a:solidFill>
                  <a:srgbClr val="FF0000"/>
                </a:solidFill>
                <a:prstDash val="solid"/>
              </a:ln>
            </c:spPr>
          </c:marker>
          <c:dLbls>
            <c:dLbl>
              <c:idx val="0"/>
              <c:layout>
                <c:manualLayout>
                  <c:x val="-2.3342163900242352E-2"/>
                  <c:y val="3.0479890949298538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0D5-420E-9A82-F61972FCEB20}"/>
                </c:ext>
              </c:extLst>
            </c:dLbl>
            <c:dLbl>
              <c:idx val="1"/>
              <c:layout>
                <c:manualLayout>
                  <c:x val="-3.4853559928944483E-2"/>
                  <c:y val="-3.2295335874535119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0D5-420E-9A82-F61972FCEB20}"/>
                </c:ext>
              </c:extLst>
            </c:dLbl>
            <c:dLbl>
              <c:idx val="2"/>
              <c:layout>
                <c:manualLayout>
                  <c:x val="-2.3760911049360817E-2"/>
                  <c:y val="3.0061277862854147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0D5-420E-9A82-F61972FCEB20}"/>
                </c:ext>
              </c:extLst>
            </c:dLbl>
            <c:dLbl>
              <c:idx val="3"/>
              <c:layout>
                <c:manualLayout>
                  <c:x val="-2.1457721809849672E-2"/>
                  <c:y val="-4.1714336317225598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D5-420E-9A82-F61972FCEB20}"/>
                </c:ext>
              </c:extLst>
            </c:dLbl>
            <c:dLbl>
              <c:idx val="4"/>
              <c:layout>
                <c:manualLayout>
                  <c:x val="-3.4229909454760621E-2"/>
                  <c:y val="-3.4436210354294505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0D5-420E-9A82-F61972FCEB20}"/>
                </c:ext>
              </c:extLst>
            </c:dLbl>
            <c:dLbl>
              <c:idx val="5"/>
              <c:layout>
                <c:manualLayout>
                  <c:x val="-3.6951845843390174E-2"/>
                  <c:y val="2.6903748675296602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D5-420E-9A82-F61972FCEB20}"/>
                </c:ext>
              </c:extLst>
            </c:dLbl>
            <c:dLbl>
              <c:idx val="6"/>
              <c:layout>
                <c:manualLayout>
                  <c:x val="-2.9623530975738332E-2"/>
                  <c:y val="-3.6220140091799913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0D5-420E-9A82-F61972FCEB20}"/>
                </c:ext>
              </c:extLst>
            </c:dLbl>
            <c:dLbl>
              <c:idx val="7"/>
              <c:layout>
                <c:manualLayout>
                  <c:x val="-3.5695551116461721E-2"/>
                  <c:y val="2.9625618032589118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D5-420E-9A82-F61972FCEB20}"/>
                </c:ext>
              </c:extLst>
            </c:dLbl>
            <c:dLbl>
              <c:idx val="8"/>
              <c:layout>
                <c:manualLayout>
                  <c:x val="-2.8367340196212454E-2"/>
                  <c:y val="-4.2434686594799431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0D5-420E-9A82-F61972FCEB20}"/>
                </c:ext>
              </c:extLst>
            </c:dLbl>
            <c:dLbl>
              <c:idx val="9"/>
              <c:layout>
                <c:manualLayout>
                  <c:x val="-3.4439360336935843E-2"/>
                  <c:y val="3.568939672741539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0D5-420E-9A82-F61972FCEB20}"/>
                </c:ext>
              </c:extLst>
            </c:dLbl>
            <c:dLbl>
              <c:idx val="10"/>
              <c:layout>
                <c:manualLayout>
                  <c:x val="-2.3273928793776769E-2"/>
                  <c:y val="-3.2009682535266176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0D5-420E-9A82-F61972FCEB20}"/>
                </c:ext>
              </c:extLst>
            </c:dLbl>
            <c:dLbl>
              <c:idx val="11"/>
              <c:layout>
                <c:manualLayout>
                  <c:x val="-3.8208191238148115E-2"/>
                  <c:y val="4.071452235555606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0D5-420E-9A82-F61972FCEB20}"/>
                </c:ext>
              </c:extLst>
            </c:dLbl>
            <c:dLbl>
              <c:idx val="12"/>
              <c:layout>
                <c:manualLayout>
                  <c:x val="-2.7529792618402493E-2"/>
                  <c:y val="3.84363940527368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0D5-420E-9A82-F61972FCEB20}"/>
                </c:ext>
              </c:extLst>
            </c:dLbl>
            <c:dLbl>
              <c:idx val="13"/>
              <c:layout>
                <c:manualLayout>
                  <c:x val="-4.5327105891454056E-2"/>
                  <c:y val="-4.8674159491045033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0D5-420E-9A82-F61972FCEB20}"/>
                </c:ext>
              </c:extLst>
            </c:dLbl>
            <c:dLbl>
              <c:idx val="14"/>
              <c:layout>
                <c:manualLayout>
                  <c:x val="-2.9605407176853605E-2"/>
                  <c:y val="-3.7094311974254099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0D5-420E-9A82-F61972FCEB20}"/>
                </c:ext>
              </c:extLst>
            </c:dLbl>
            <c:dLbl>
              <c:idx val="15"/>
              <c:layout>
                <c:manualLayout>
                  <c:x val="-2.040379096461559E-2"/>
                  <c:y val="2.8000890348070448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0D5-420E-9A82-F61972FCEB20}"/>
                </c:ext>
              </c:extLst>
            </c:dLbl>
            <c:dLbl>
              <c:idx val="16"/>
              <c:layout>
                <c:manualLayout>
                  <c:x val="-3.7245696621478794E-2"/>
                  <c:y val="-4.60799643860771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0D5-420E-9A82-F61972FCEB20}"/>
                </c:ext>
              </c:extLst>
            </c:dLbl>
            <c:dLbl>
              <c:idx val="17"/>
              <c:layout>
                <c:manualLayout>
                  <c:x val="-2.5410399429665775E-2"/>
                  <c:y val="-4.24028268551237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0D5-420E-9A82-F61972FCEB20}"/>
                </c:ext>
              </c:extLst>
            </c:dLbl>
            <c:dLbl>
              <c:idx val="18"/>
              <c:layout>
                <c:manualLayout>
                  <c:x val="-6.3041768298766751E-3"/>
                  <c:y val="1.8845700824499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0D5-420E-9A82-F61972FCEB20}"/>
                </c:ext>
              </c:extLst>
            </c:dLbl>
            <c:dLbl>
              <c:idx val="19"/>
              <c:layout>
                <c:manualLayout>
                  <c:x val="-1.260835365975335E-2"/>
                  <c:y val="-1.8845700824499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002-4493-832C-08CC5B0D6C95}"/>
                </c:ext>
              </c:extLst>
            </c:dLbl>
            <c:spPr>
              <a:noFill/>
              <a:ln w="35996">
                <a:noFill/>
              </a:ln>
            </c:spPr>
            <c:txPr>
              <a:bodyPr wrap="square" lIns="38100" tIns="19050" rIns="38100" bIns="19050" anchor="ctr">
                <a:spAutoFit/>
              </a:bodyPr>
              <a:lstStyle/>
              <a:p>
                <a:pPr>
                  <a:defRPr sz="1400" b="1" i="0" u="none" strike="noStrike" baseline="0">
                    <a:solidFill>
                      <a:schemeClr val="tx1"/>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Sheet1!$B$1:$U$1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Sheet1!$B$2:$U$2</c:f>
              <c:numCache>
                <c:formatCode>General</c:formatCode>
                <c:ptCount val="20"/>
                <c:pt idx="0">
                  <c:v>45</c:v>
                </c:pt>
                <c:pt idx="1">
                  <c:v>50.1</c:v>
                </c:pt>
                <c:pt idx="2">
                  <c:v>50</c:v>
                </c:pt>
                <c:pt idx="3">
                  <c:v>49</c:v>
                </c:pt>
                <c:pt idx="4">
                  <c:v>49.7</c:v>
                </c:pt>
                <c:pt idx="5">
                  <c:v>46.9</c:v>
                </c:pt>
                <c:pt idx="6">
                  <c:v>45.8</c:v>
                </c:pt>
                <c:pt idx="7">
                  <c:v>44.4</c:v>
                </c:pt>
                <c:pt idx="8">
                  <c:v>43.2</c:v>
                </c:pt>
                <c:pt idx="9">
                  <c:v>41.6</c:v>
                </c:pt>
                <c:pt idx="10">
                  <c:v>42.8</c:v>
                </c:pt>
                <c:pt idx="11">
                  <c:v>41.6</c:v>
                </c:pt>
                <c:pt idx="12">
                  <c:v>40</c:v>
                </c:pt>
                <c:pt idx="13">
                  <c:v>39.700000000000003</c:v>
                </c:pt>
                <c:pt idx="14">
                  <c:v>40.700000000000003</c:v>
                </c:pt>
                <c:pt idx="15">
                  <c:v>36.200000000000003</c:v>
                </c:pt>
                <c:pt idx="16">
                  <c:v>37.799999999999997</c:v>
                </c:pt>
                <c:pt idx="17">
                  <c:v>38.6</c:v>
                </c:pt>
                <c:pt idx="18">
                  <c:v>41</c:v>
                </c:pt>
                <c:pt idx="19">
                  <c:v>42.5</c:v>
                </c:pt>
              </c:numCache>
            </c:numRef>
          </c:val>
          <c:smooth val="0"/>
          <c:extLst>
            <c:ext xmlns:c16="http://schemas.microsoft.com/office/drawing/2014/chart" uri="{C3380CC4-5D6E-409C-BE32-E72D297353CC}">
              <c16:uniqueId val="{00000013-10D5-420E-9A82-F61972FCEB20}"/>
            </c:ext>
          </c:extLst>
        </c:ser>
        <c:ser>
          <c:idx val="1"/>
          <c:order val="1"/>
          <c:tx>
            <c:strRef>
              <c:f>Sheet1!$A$3</c:f>
              <c:strCache>
                <c:ptCount val="1"/>
                <c:pt idx="0">
                  <c:v>尿液</c:v>
                </c:pt>
              </c:strCache>
            </c:strRef>
          </c:tx>
          <c:spPr>
            <a:ln w="35996">
              <a:solidFill>
                <a:srgbClr val="000000"/>
              </a:solidFill>
              <a:prstDash val="solid"/>
            </a:ln>
          </c:spPr>
          <c:marker>
            <c:symbol val="square"/>
            <c:size val="2"/>
            <c:spPr>
              <a:solidFill>
                <a:srgbClr val="000000"/>
              </a:solidFill>
              <a:ln>
                <a:solidFill>
                  <a:srgbClr val="000000"/>
                </a:solidFill>
                <a:prstDash val="solid"/>
              </a:ln>
            </c:spPr>
          </c:marker>
          <c:dLbls>
            <c:dLbl>
              <c:idx val="0"/>
              <c:layout>
                <c:manualLayout>
                  <c:x val="-2.3342163900242352E-2"/>
                  <c:y val="-4.8163193752966071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0D5-420E-9A82-F61972FCEB20}"/>
                </c:ext>
              </c:extLst>
            </c:dLbl>
            <c:dLbl>
              <c:idx val="1"/>
              <c:layout>
                <c:manualLayout>
                  <c:x val="-4.1139477173294026E-2"/>
                  <c:y val="-3.9511669914765735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0D5-420E-9A82-F61972FCEB20}"/>
                </c:ext>
              </c:extLst>
            </c:dLbl>
            <c:dLbl>
              <c:idx val="2"/>
              <c:layout>
                <c:manualLayout>
                  <c:x val="-3.7161246057735964E-2"/>
                  <c:y val="-4.337270421085937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0D5-420E-9A82-F61972FCEB20}"/>
                </c:ext>
              </c:extLst>
            </c:dLbl>
            <c:dLbl>
              <c:idx val="3"/>
              <c:layout>
                <c:manualLayout>
                  <c:x val="-2.9832931190084178E-2"/>
                  <c:y val="2.4751383791131842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0D5-420E-9A82-F61972FCEB20}"/>
                </c:ext>
              </c:extLst>
            </c:dLbl>
            <c:dLbl>
              <c:idx val="4"/>
              <c:layout>
                <c:manualLayout>
                  <c:x val="-3.7579993206854456E-2"/>
                  <c:y val="-3.6664160717328809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0D5-420E-9A82-F61972FCEB20}"/>
                </c:ext>
              </c:extLst>
            </c:dLbl>
            <c:dLbl>
              <c:idx val="5"/>
              <c:layout>
                <c:manualLayout>
                  <c:x val="-3.3601762091296394E-2"/>
                  <c:y val="2.8662472448500398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0D5-420E-9A82-F61972FCEB20}"/>
                </c:ext>
              </c:extLst>
            </c:dLbl>
            <c:dLbl>
              <c:idx val="6"/>
              <c:layout>
                <c:manualLayout>
                  <c:x val="-3.9673782232019783E-2"/>
                  <c:y val="-3.4076213999171712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0D5-420E-9A82-F61972FCEB20}"/>
                </c:ext>
              </c:extLst>
            </c:dLbl>
            <c:dLbl>
              <c:idx val="7"/>
              <c:layout>
                <c:manualLayout>
                  <c:x val="-3.4020509240414776E-2"/>
                  <c:y val="2.7029310519168237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0D5-420E-9A82-F61972FCEB20}"/>
                </c:ext>
              </c:extLst>
            </c:dLbl>
            <c:dLbl>
              <c:idx val="8"/>
              <c:layout>
                <c:manualLayout>
                  <c:x val="-3.6742549576446959E-2"/>
                  <c:y val="-4.7803119401570671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0D5-420E-9A82-F61972FCEB20}"/>
                </c:ext>
              </c:extLst>
            </c:dLbl>
            <c:dLbl>
              <c:idx val="9"/>
              <c:layout>
                <c:manualLayout>
                  <c:x val="-4.1139527841123402E-2"/>
                  <c:y val="-4.943628133090272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10D5-420E-9A82-F61972FCEB20}"/>
                </c:ext>
              </c:extLst>
            </c:dLbl>
            <c:dLbl>
              <c:idx val="10"/>
              <c:layout>
                <c:manualLayout>
                  <c:x val="-3.0461129221377781E-2"/>
                  <c:y val="-5.3632262010362863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0D5-420E-9A82-F61972FCEB20}"/>
                </c:ext>
              </c:extLst>
            </c:dLbl>
            <c:dLbl>
              <c:idx val="11"/>
              <c:layout>
                <c:manualLayout>
                  <c:x val="-2.983298185791361E-2"/>
                  <c:y val="-5.5391063779839489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10D5-420E-9A82-F61972FCEB20}"/>
                </c:ext>
              </c:extLst>
            </c:dLbl>
            <c:dLbl>
              <c:idx val="12"/>
              <c:layout>
                <c:manualLayout>
                  <c:x val="-2.7529792618402382E-2"/>
                  <c:y val="-5.1479773547688179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0D5-420E-9A82-F61972FCEB20}"/>
                </c:ext>
              </c:extLst>
            </c:dLbl>
            <c:dLbl>
              <c:idx val="13"/>
              <c:layout>
                <c:manualLayout>
                  <c:x val="-3.025172900703188E-2"/>
                  <c:y val="-4.7024230388947874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0D5-420E-9A82-F61972FCEB20}"/>
                </c:ext>
              </c:extLst>
            </c:dLbl>
            <c:dLbl>
              <c:idx val="14"/>
              <c:layout>
                <c:manualLayout>
                  <c:x val="-2.7948539767520875E-2"/>
                  <c:y val="-4.9526782330763242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10D5-420E-9A82-F61972FCEB20}"/>
                </c:ext>
              </c:extLst>
            </c:dLbl>
            <c:dLbl>
              <c:idx val="15"/>
              <c:layout>
                <c:manualLayout>
                  <c:x val="-2.1819530019645789E-2"/>
                  <c:y val="3.0729621694814562E-2"/>
                </c:manualLayout>
              </c:layout>
              <c:spPr>
                <a:noFill/>
                <a:ln w="35996">
                  <a:noFill/>
                </a:ln>
              </c:spPr>
              <c:txPr>
                <a:bodyPr/>
                <a:lstStyle/>
                <a:p>
                  <a:pPr>
                    <a:defRPr sz="1400" b="1" i="0" u="none" strike="noStrike" baseline="0">
                      <a:solidFill>
                        <a:schemeClr val="tx1"/>
                      </a:solidFill>
                      <a:latin typeface="Calibri"/>
                      <a:ea typeface="Calibri"/>
                      <a:cs typeface="Calibri"/>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10D5-420E-9A82-F61972FCEB20}"/>
                </c:ext>
              </c:extLst>
            </c:dLbl>
            <c:dLbl>
              <c:idx val="16"/>
              <c:layout>
                <c:manualLayout>
                  <c:x val="-1.9402765262738871E-2"/>
                  <c:y val="-4.075568292479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10D5-420E-9A82-F61972FCEB20}"/>
                </c:ext>
              </c:extLst>
            </c:dLbl>
            <c:dLbl>
              <c:idx val="17"/>
              <c:layout>
                <c:manualLayout>
                  <c:x val="-5.1208195891915085E-3"/>
                  <c:y val="-2.82685512367492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10D5-420E-9A82-F61972FCEB20}"/>
                </c:ext>
              </c:extLst>
            </c:dLbl>
            <c:dLbl>
              <c:idx val="18"/>
              <c:layout>
                <c:manualLayout>
                  <c:x val="-6.3041768298766751E-3"/>
                  <c:y val="-2.5912838633686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10D5-420E-9A82-F61972FCEB20}"/>
                </c:ext>
              </c:extLst>
            </c:dLbl>
            <c:dLbl>
              <c:idx val="19"/>
              <c:layout>
                <c:manualLayout>
                  <c:x val="-6.3041768298766751E-3"/>
                  <c:y val="2.35571260306243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002-4493-832C-08CC5B0D6C95}"/>
                </c:ext>
              </c:extLst>
            </c:dLbl>
            <c:spPr>
              <a:noFill/>
              <a:ln w="35996">
                <a:noFill/>
              </a:ln>
            </c:spPr>
            <c:txPr>
              <a:bodyPr wrap="square" lIns="38100" tIns="19050" rIns="38100" bIns="19050" anchor="ctr">
                <a:spAutoFit/>
              </a:bodyPr>
              <a:lstStyle/>
              <a:p>
                <a:pPr>
                  <a:defRPr sz="1400" b="1" i="0" u="none" strike="noStrike" baseline="0">
                    <a:solidFill>
                      <a:schemeClr val="tx1"/>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Sheet1!$B$1:$U$1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Sheet1!$B$3:$U$3</c:f>
              <c:numCache>
                <c:formatCode>General</c:formatCode>
                <c:ptCount val="20"/>
                <c:pt idx="0">
                  <c:v>18</c:v>
                </c:pt>
                <c:pt idx="1">
                  <c:v>17.899999999999999</c:v>
                </c:pt>
                <c:pt idx="2">
                  <c:v>19.600000000000001</c:v>
                </c:pt>
                <c:pt idx="3">
                  <c:v>19.8</c:v>
                </c:pt>
                <c:pt idx="4">
                  <c:v>19.899999999999999</c:v>
                </c:pt>
                <c:pt idx="5">
                  <c:v>19.899999999999999</c:v>
                </c:pt>
                <c:pt idx="6">
                  <c:v>22.6</c:v>
                </c:pt>
                <c:pt idx="7">
                  <c:v>21.4</c:v>
                </c:pt>
                <c:pt idx="8">
                  <c:v>20.9</c:v>
                </c:pt>
                <c:pt idx="9">
                  <c:v>22.4</c:v>
                </c:pt>
                <c:pt idx="10">
                  <c:v>22.1</c:v>
                </c:pt>
                <c:pt idx="11">
                  <c:v>19.100000000000001</c:v>
                </c:pt>
                <c:pt idx="12">
                  <c:v>19.2</c:v>
                </c:pt>
                <c:pt idx="13">
                  <c:v>18.8</c:v>
                </c:pt>
                <c:pt idx="14">
                  <c:v>19.16</c:v>
                </c:pt>
                <c:pt idx="15">
                  <c:v>20.8</c:v>
                </c:pt>
                <c:pt idx="16">
                  <c:v>20.7</c:v>
                </c:pt>
                <c:pt idx="17">
                  <c:v>20.7</c:v>
                </c:pt>
                <c:pt idx="18">
                  <c:v>19.5</c:v>
                </c:pt>
                <c:pt idx="19">
                  <c:v>18.399999999999999</c:v>
                </c:pt>
              </c:numCache>
            </c:numRef>
          </c:val>
          <c:smooth val="0"/>
          <c:extLst>
            <c:ext xmlns:c16="http://schemas.microsoft.com/office/drawing/2014/chart" uri="{C3380CC4-5D6E-409C-BE32-E72D297353CC}">
              <c16:uniqueId val="{00000027-10D5-420E-9A82-F61972FCEB20}"/>
            </c:ext>
          </c:extLst>
        </c:ser>
        <c:ser>
          <c:idx val="2"/>
          <c:order val="2"/>
          <c:tx>
            <c:strRef>
              <c:f>Sheet1!$A$4</c:f>
              <c:strCache>
                <c:ptCount val="1"/>
                <c:pt idx="0">
                  <c:v>血液</c:v>
                </c:pt>
              </c:strCache>
            </c:strRef>
          </c:tx>
          <c:spPr>
            <a:ln w="35996">
              <a:solidFill>
                <a:srgbClr val="0000FF"/>
              </a:solidFill>
              <a:prstDash val="solid"/>
            </a:ln>
          </c:spPr>
          <c:marker>
            <c:symbol val="triangle"/>
            <c:size val="2"/>
            <c:spPr>
              <a:solidFill>
                <a:srgbClr val="0000FF"/>
              </a:solidFill>
              <a:ln>
                <a:solidFill>
                  <a:srgbClr val="0000FF"/>
                </a:solidFill>
                <a:prstDash val="solid"/>
              </a:ln>
            </c:spPr>
          </c:marker>
          <c:dLbls>
            <c:dLbl>
              <c:idx val="0"/>
              <c:layout>
                <c:manualLayout>
                  <c:x val="-1.1347518293778039E-2"/>
                  <c:y val="-3.06242638398116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0A1-4AF8-B6DB-FB36B78B3B63}"/>
                </c:ext>
              </c:extLst>
            </c:dLbl>
            <c:dLbl>
              <c:idx val="1"/>
              <c:layout>
                <c:manualLayout>
                  <c:x val="-1.7651695123654693E-2"/>
                  <c:y val="-3.06242638398116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A1-4AF8-B6DB-FB36B78B3B63}"/>
                </c:ext>
              </c:extLst>
            </c:dLbl>
            <c:dLbl>
              <c:idx val="2"/>
              <c:layout>
                <c:manualLayout>
                  <c:x val="-1.8912530489630004E-2"/>
                  <c:y val="-2.59128386336867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A1-4AF8-B6DB-FB36B78B3B63}"/>
                </c:ext>
              </c:extLst>
            </c:dLbl>
            <c:dLbl>
              <c:idx val="3"/>
              <c:layout>
                <c:manualLayout>
                  <c:x val="-1.2608353659753397E-2"/>
                  <c:y val="-2.82685512367491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A1-4AF8-B6DB-FB36B78B3B63}"/>
                </c:ext>
              </c:extLst>
            </c:dLbl>
            <c:dLbl>
              <c:idx val="4"/>
              <c:layout>
                <c:manualLayout>
                  <c:x val="-7.5650121958520103E-3"/>
                  <c:y val="-3.7691401648998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0A1-4AF8-B6DB-FB36B78B3B63}"/>
                </c:ext>
              </c:extLst>
            </c:dLbl>
            <c:dLbl>
              <c:idx val="5"/>
              <c:layout>
                <c:manualLayout>
                  <c:x val="-2.1434201221580743E-2"/>
                  <c:y val="2.12014134275617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0A1-4AF8-B6DB-FB36B78B3B63}"/>
                </c:ext>
              </c:extLst>
            </c:dLbl>
            <c:dLbl>
              <c:idx val="6"/>
              <c:layout>
                <c:manualLayout>
                  <c:x val="-1.6390859757679309E-2"/>
                  <c:y val="-2.12014134275619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0A1-4AF8-B6DB-FB36B78B3B63}"/>
                </c:ext>
              </c:extLst>
            </c:dLbl>
            <c:dLbl>
              <c:idx val="7"/>
              <c:layout>
                <c:manualLayout>
                  <c:x val="-1.5130024391704021E-2"/>
                  <c:y val="-2.35571260306243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0A1-4AF8-B6DB-FB36B78B3B63}"/>
                </c:ext>
              </c:extLst>
            </c:dLbl>
            <c:dLbl>
              <c:idx val="8"/>
              <c:layout>
                <c:manualLayout>
                  <c:x val="-1.8912530489630028E-2"/>
                  <c:y val="-2.82685512367491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0A1-4AF8-B6DB-FB36B78B3B63}"/>
                </c:ext>
              </c:extLst>
            </c:dLbl>
            <c:dLbl>
              <c:idx val="9"/>
              <c:layout>
                <c:manualLayout>
                  <c:x val="-1.0086682927802773E-2"/>
                  <c:y val="-3.062426383981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0A1-4AF8-B6DB-FB36B78B3B63}"/>
                </c:ext>
              </c:extLst>
            </c:dLbl>
            <c:dLbl>
              <c:idx val="10"/>
              <c:layout>
                <c:manualLayout>
                  <c:x val="-1.6390859757679357E-2"/>
                  <c:y val="2.35571260306240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0A1-4AF8-B6DB-FB36B78B3B63}"/>
                </c:ext>
              </c:extLst>
            </c:dLbl>
            <c:dLbl>
              <c:idx val="11"/>
              <c:layout>
                <c:manualLayout>
                  <c:x val="-3.152088414938338E-2"/>
                  <c:y val="-2.35571260306242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0A1-4AF8-B6DB-FB36B78B3B63}"/>
                </c:ext>
              </c:extLst>
            </c:dLbl>
            <c:dLbl>
              <c:idx val="12"/>
              <c:layout>
                <c:manualLayout>
                  <c:x val="-2.52167073195067E-2"/>
                  <c:y val="-1.88457008244994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0A1-4AF8-B6DB-FB36B78B3B63}"/>
                </c:ext>
              </c:extLst>
            </c:dLbl>
            <c:dLbl>
              <c:idx val="13"/>
              <c:layout>
                <c:manualLayout>
                  <c:x val="-1.8912530489630028E-2"/>
                  <c:y val="2.82685512367492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0A1-4AF8-B6DB-FB36B78B3B63}"/>
                </c:ext>
              </c:extLst>
            </c:dLbl>
            <c:dLbl>
              <c:idx val="14"/>
              <c:layout>
                <c:manualLayout>
                  <c:x val="-1.260835365975335E-2"/>
                  <c:y val="3.06242638398115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0A1-4AF8-B6DB-FB36B78B3B63}"/>
                </c:ext>
              </c:extLst>
            </c:dLbl>
            <c:dLbl>
              <c:idx val="15"/>
              <c:layout>
                <c:manualLayout>
                  <c:x val="-2.5216707319508551E-3"/>
                  <c:y val="2.35571260306240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0A1-4AF8-B6DB-FB36B78B3B63}"/>
                </c:ext>
              </c:extLst>
            </c:dLbl>
            <c:dLbl>
              <c:idx val="16"/>
              <c:layout>
                <c:manualLayout>
                  <c:x val="-1.6390859757679357E-2"/>
                  <c:y val="3.06242638398114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0A1-4AF8-B6DB-FB36B78B3B63}"/>
                </c:ext>
              </c:extLst>
            </c:dLbl>
            <c:dLbl>
              <c:idx val="17"/>
              <c:layout>
                <c:manualLayout>
                  <c:x val="-1.8912530489630212E-2"/>
                  <c:y val="3.06242638398114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0A1-4AF8-B6DB-FB36B78B3B63}"/>
                </c:ext>
              </c:extLst>
            </c:dLbl>
            <c:dLbl>
              <c:idx val="18"/>
              <c:layout>
                <c:manualLayout>
                  <c:x val="-2.269503658755603E-2"/>
                  <c:y val="3.5335689045936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0A1-4AF8-B6DB-FB36B78B3B63}"/>
                </c:ext>
              </c:extLst>
            </c:dLbl>
            <c:dLbl>
              <c:idx val="19"/>
              <c:layout>
                <c:manualLayout>
                  <c:x val="-6.3041768298766751E-3"/>
                  <c:y val="2.12014134275618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002-4493-832C-08CC5B0D6C95}"/>
                </c:ext>
              </c:extLst>
            </c:dLbl>
            <c:spPr>
              <a:noFill/>
              <a:ln>
                <a:noFill/>
              </a:ln>
              <a:effectLst/>
            </c:spPr>
            <c:txPr>
              <a:bodyPr wrap="square" lIns="38100" tIns="19050" rIns="38100" bIns="19050" anchor="ctr">
                <a:spAutoFit/>
              </a:bodyPr>
              <a:lstStyle/>
              <a:p>
                <a:pPr>
                  <a:defRPr sz="1400">
                    <a:latin typeface="Calibri" panose="020F0502020204030204" pitchFamily="34" charset="0"/>
                    <a:cs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Sheet1!$B$1:$U$1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Sheet1!$B$4:$U$4</c:f>
              <c:numCache>
                <c:formatCode>General</c:formatCode>
                <c:ptCount val="20"/>
                <c:pt idx="0">
                  <c:v>9</c:v>
                </c:pt>
                <c:pt idx="1">
                  <c:v>9.1</c:v>
                </c:pt>
                <c:pt idx="2">
                  <c:v>11</c:v>
                </c:pt>
                <c:pt idx="3">
                  <c:v>11.1</c:v>
                </c:pt>
                <c:pt idx="4">
                  <c:v>10.8</c:v>
                </c:pt>
                <c:pt idx="5">
                  <c:v>11.9</c:v>
                </c:pt>
                <c:pt idx="6">
                  <c:v>11.9</c:v>
                </c:pt>
                <c:pt idx="7">
                  <c:v>11.7</c:v>
                </c:pt>
                <c:pt idx="8">
                  <c:v>13.1</c:v>
                </c:pt>
                <c:pt idx="9">
                  <c:v>13.3</c:v>
                </c:pt>
                <c:pt idx="10">
                  <c:v>12</c:v>
                </c:pt>
                <c:pt idx="11">
                  <c:v>13.3</c:v>
                </c:pt>
                <c:pt idx="12">
                  <c:v>15.2</c:v>
                </c:pt>
                <c:pt idx="13">
                  <c:v>14.8</c:v>
                </c:pt>
                <c:pt idx="14">
                  <c:v>15.08</c:v>
                </c:pt>
                <c:pt idx="15">
                  <c:v>15</c:v>
                </c:pt>
                <c:pt idx="16">
                  <c:v>14.4</c:v>
                </c:pt>
                <c:pt idx="17">
                  <c:v>14.4</c:v>
                </c:pt>
                <c:pt idx="18">
                  <c:v>13.9</c:v>
                </c:pt>
                <c:pt idx="19">
                  <c:v>12.8</c:v>
                </c:pt>
              </c:numCache>
            </c:numRef>
          </c:val>
          <c:smooth val="0"/>
          <c:extLst>
            <c:ext xmlns:c16="http://schemas.microsoft.com/office/drawing/2014/chart" uri="{C3380CC4-5D6E-409C-BE32-E72D297353CC}">
              <c16:uniqueId val="{00000028-10D5-420E-9A82-F61972FCEB20}"/>
            </c:ext>
          </c:extLst>
        </c:ser>
        <c:ser>
          <c:idx val="3"/>
          <c:order val="3"/>
          <c:tx>
            <c:strRef>
              <c:f>Sheet1!$A$5</c:f>
              <c:strCache>
                <c:ptCount val="1"/>
                <c:pt idx="0">
                  <c:v>伤口脓液</c:v>
                </c:pt>
              </c:strCache>
            </c:strRef>
          </c:tx>
          <c:spPr>
            <a:ln w="35996">
              <a:solidFill>
                <a:srgbClr val="FF99CC"/>
              </a:solidFill>
              <a:prstDash val="solid"/>
            </a:ln>
          </c:spPr>
          <c:marker>
            <c:symbol val="x"/>
            <c:size val="2"/>
            <c:spPr>
              <a:solidFill>
                <a:srgbClr val="FF99CC"/>
              </a:solidFill>
              <a:ln>
                <a:solidFill>
                  <a:srgbClr val="FF99CC"/>
                </a:solidFill>
                <a:prstDash val="solid"/>
              </a:ln>
            </c:spPr>
          </c:marker>
          <c:dLbls>
            <c:spPr>
              <a:noFill/>
              <a:ln>
                <a:noFill/>
              </a:ln>
              <a:effectLst/>
            </c:spPr>
            <c:txPr>
              <a:bodyPr wrap="square" lIns="38100" tIns="19050" rIns="38100" bIns="19050" anchor="ctr">
                <a:spAutoFit/>
              </a:bodyPr>
              <a:lstStyle/>
              <a:p>
                <a:pPr>
                  <a:defRPr sz="1200" b="1"/>
                </a:pPr>
                <a:endParaRPr lang="zh-CN"/>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Sheet1!$B$1:$U$1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Sheet1!$B$5:$U$5</c:f>
              <c:numCache>
                <c:formatCode>General</c:formatCode>
                <c:ptCount val="20"/>
                <c:pt idx="0">
                  <c:v>6</c:v>
                </c:pt>
                <c:pt idx="1">
                  <c:v>5.4</c:v>
                </c:pt>
                <c:pt idx="2">
                  <c:v>4.9000000000000004</c:v>
                </c:pt>
                <c:pt idx="3">
                  <c:v>6.5</c:v>
                </c:pt>
                <c:pt idx="4">
                  <c:v>5.3</c:v>
                </c:pt>
                <c:pt idx="5">
                  <c:v>5.2</c:v>
                </c:pt>
                <c:pt idx="6">
                  <c:v>10.6</c:v>
                </c:pt>
                <c:pt idx="7">
                  <c:v>5.6</c:v>
                </c:pt>
                <c:pt idx="8">
                  <c:v>9.8000000000000007</c:v>
                </c:pt>
                <c:pt idx="9">
                  <c:v>4.8</c:v>
                </c:pt>
                <c:pt idx="10">
                  <c:v>5.0999999999999996</c:v>
                </c:pt>
                <c:pt idx="11">
                  <c:v>7.3</c:v>
                </c:pt>
                <c:pt idx="12">
                  <c:v>11.7</c:v>
                </c:pt>
                <c:pt idx="13">
                  <c:v>6.5</c:v>
                </c:pt>
                <c:pt idx="14">
                  <c:v>5.98</c:v>
                </c:pt>
                <c:pt idx="15">
                  <c:v>6.7</c:v>
                </c:pt>
                <c:pt idx="16">
                  <c:v>6.6</c:v>
                </c:pt>
                <c:pt idx="17">
                  <c:v>6.6</c:v>
                </c:pt>
                <c:pt idx="18">
                  <c:v>6.6</c:v>
                </c:pt>
                <c:pt idx="19">
                  <c:v>5.6</c:v>
                </c:pt>
              </c:numCache>
            </c:numRef>
          </c:val>
          <c:smooth val="0"/>
          <c:extLst>
            <c:ext xmlns:c16="http://schemas.microsoft.com/office/drawing/2014/chart" uri="{C3380CC4-5D6E-409C-BE32-E72D297353CC}">
              <c16:uniqueId val="{00000029-10D5-420E-9A82-F61972FCEB20}"/>
            </c:ext>
          </c:extLst>
        </c:ser>
        <c:dLbls>
          <c:showLegendKey val="0"/>
          <c:showVal val="0"/>
          <c:showCatName val="0"/>
          <c:showSerName val="0"/>
          <c:showPercent val="0"/>
          <c:showBubbleSize val="0"/>
        </c:dLbls>
        <c:marker val="1"/>
        <c:smooth val="0"/>
        <c:axId val="1957109584"/>
        <c:axId val="1"/>
      </c:lineChart>
      <c:catAx>
        <c:axId val="1957109584"/>
        <c:scaling>
          <c:orientation val="minMax"/>
        </c:scaling>
        <c:delete val="0"/>
        <c:axPos val="b"/>
        <c:numFmt formatCode="General" sourceLinked="1"/>
        <c:majorTickMark val="in"/>
        <c:minorTickMark val="none"/>
        <c:tickLblPos val="nextTo"/>
        <c:spPr>
          <a:ln w="35996">
            <a:solidFill>
              <a:schemeClr val="tx1"/>
            </a:solidFill>
            <a:prstDash val="solid"/>
          </a:ln>
        </c:spPr>
        <c:txPr>
          <a:bodyPr rot="0" vert="horz"/>
          <a:lstStyle/>
          <a:p>
            <a:pPr>
              <a:defRPr sz="1415" b="1" i="0" u="none" strike="noStrike" baseline="0">
                <a:solidFill>
                  <a:schemeClr val="bg2"/>
                </a:solidFill>
                <a:latin typeface="Calibri"/>
                <a:ea typeface="Calibri"/>
                <a:cs typeface="Calibri"/>
              </a:defRPr>
            </a:pPr>
            <a:endParaRPr lang="zh-CN"/>
          </a:p>
        </c:txPr>
        <c:crossAx val="1"/>
        <c:crosses val="autoZero"/>
        <c:auto val="1"/>
        <c:lblAlgn val="ctr"/>
        <c:lblOffset val="100"/>
        <c:tickLblSkip val="1"/>
        <c:tickMarkSkip val="1"/>
        <c:noMultiLvlLbl val="0"/>
      </c:catAx>
      <c:valAx>
        <c:axId val="1"/>
        <c:scaling>
          <c:orientation val="minMax"/>
        </c:scaling>
        <c:delete val="0"/>
        <c:axPos val="l"/>
        <c:title>
          <c:tx>
            <c:rich>
              <a:bodyPr/>
              <a:lstStyle/>
              <a:p>
                <a:pPr>
                  <a:defRPr sz="1683" b="1" i="0" u="none" strike="noStrike" baseline="0">
                    <a:solidFill>
                      <a:srgbClr val="000000"/>
                    </a:solidFill>
                    <a:latin typeface="微软雅黑"/>
                    <a:ea typeface="微软雅黑"/>
                    <a:cs typeface="微软雅黑"/>
                  </a:defRPr>
                </a:pPr>
                <a:r>
                  <a:rPr lang="en-US" altLang="zh-CN"/>
                  <a:t>%</a:t>
                </a:r>
              </a:p>
            </c:rich>
          </c:tx>
          <c:layout>
            <c:manualLayout>
              <c:xMode val="edge"/>
              <c:yMode val="edge"/>
              <c:x val="0"/>
              <c:y val="0.43781345353032286"/>
            </c:manualLayout>
          </c:layout>
          <c:overlay val="0"/>
          <c:spPr>
            <a:noFill/>
            <a:ln w="35996">
              <a:noFill/>
            </a:ln>
          </c:spPr>
        </c:title>
        <c:numFmt formatCode="General" sourceLinked="1"/>
        <c:majorTickMark val="in"/>
        <c:minorTickMark val="none"/>
        <c:tickLblPos val="nextTo"/>
        <c:spPr>
          <a:ln w="35996">
            <a:solidFill>
              <a:schemeClr val="tx1"/>
            </a:solidFill>
            <a:prstDash val="solid"/>
          </a:ln>
        </c:spPr>
        <c:txPr>
          <a:bodyPr rot="0" vert="horz"/>
          <a:lstStyle/>
          <a:p>
            <a:pPr>
              <a:defRPr sz="1415" b="1" i="0" u="none" strike="noStrike" baseline="0">
                <a:solidFill>
                  <a:schemeClr val="bg2"/>
                </a:solidFill>
                <a:latin typeface="Calibri"/>
                <a:ea typeface="Calibri"/>
                <a:cs typeface="Calibri"/>
              </a:defRPr>
            </a:pPr>
            <a:endParaRPr lang="zh-CN"/>
          </a:p>
        </c:txPr>
        <c:crossAx val="1957109584"/>
        <c:crosses val="autoZero"/>
        <c:crossBetween val="between"/>
      </c:valAx>
      <c:spPr>
        <a:noFill/>
        <a:ln w="35996">
          <a:solidFill>
            <a:schemeClr val="tx1"/>
          </a:solidFill>
          <a:prstDash val="solid"/>
        </a:ln>
      </c:spPr>
    </c:plotArea>
    <c:plotVisOnly val="1"/>
    <c:dispBlanksAs val="gap"/>
    <c:showDLblsOverMax val="0"/>
  </c:chart>
  <c:spPr>
    <a:noFill/>
    <a:ln>
      <a:noFill/>
    </a:ln>
  </c:spPr>
  <c:txPr>
    <a:bodyPr/>
    <a:lstStyle/>
    <a:p>
      <a:pPr>
        <a:defRPr sz="2550" b="1" i="0" u="none" strike="noStrike" baseline="0">
          <a:solidFill>
            <a:schemeClr val="tx1"/>
          </a:solidFill>
          <a:latin typeface="微软雅黑"/>
          <a:ea typeface="微软雅黑"/>
          <a:cs typeface="微软雅黑"/>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data!$B$1</c:f>
              <c:strCache>
                <c:ptCount val="1"/>
                <c:pt idx="0">
                  <c:v>株数</c:v>
                </c:pt>
              </c:strCache>
            </c:strRef>
          </c:tx>
          <c:spPr>
            <a:gradFill>
              <a:gsLst>
                <a:gs pos="0">
                  <a:schemeClr val="tx1"/>
                </a:gs>
                <a:gs pos="50000">
                  <a:srgbClr val="C407C9"/>
                </a:gs>
                <a:gs pos="100000">
                  <a:schemeClr val="tx1"/>
                </a:gs>
              </a:gsLst>
              <a:lin ang="10800000" scaled="1"/>
            </a:gradFill>
            <a:ln>
              <a:noFill/>
            </a:ln>
            <a:effectLst/>
          </c:spPr>
          <c:invertIfNegative val="0"/>
          <c:dLbls>
            <c:delete val="1"/>
          </c:dLbls>
          <c:cat>
            <c:strRef>
              <c:f>data!$A$2:$A$21</c:f>
              <c:strCache>
                <c:ptCount val="20"/>
                <c:pt idx="0">
                  <c:v>大肠埃希菌</c:v>
                </c:pt>
                <c:pt idx="1">
                  <c:v>肺炎克雷伯菌</c:v>
                </c:pt>
                <c:pt idx="2">
                  <c:v>金黄色葡萄球菌</c:v>
                </c:pt>
                <c:pt idx="3">
                  <c:v>铜绿假单胞菌</c:v>
                </c:pt>
                <c:pt idx="4">
                  <c:v>鲍曼不动杆菌</c:v>
                </c:pt>
                <c:pt idx="5">
                  <c:v>流感嗜血杆菌</c:v>
                </c:pt>
                <c:pt idx="6">
                  <c:v>屎肠球菌</c:v>
                </c:pt>
                <c:pt idx="7">
                  <c:v>粪肠球菌</c:v>
                </c:pt>
                <c:pt idx="8">
                  <c:v>嗜麦芽窄食单胞菌</c:v>
                </c:pt>
                <c:pt idx="9">
                  <c:v>肺炎链球菌</c:v>
                </c:pt>
                <c:pt idx="10">
                  <c:v>阴沟肠杆菌</c:v>
                </c:pt>
                <c:pt idx="11">
                  <c:v>卡他莫拉菌</c:v>
                </c:pt>
                <c:pt idx="12">
                  <c:v>无乳链球菌</c:v>
                </c:pt>
                <c:pt idx="13">
                  <c:v>表皮葡萄球菌</c:v>
                </c:pt>
                <c:pt idx="14">
                  <c:v>奇异变形杆菌</c:v>
                </c:pt>
                <c:pt idx="15">
                  <c:v>人葡萄球菌</c:v>
                </c:pt>
                <c:pt idx="16">
                  <c:v>黏质沙雷菌</c:v>
                </c:pt>
                <c:pt idx="17">
                  <c:v>化脓链球菌</c:v>
                </c:pt>
                <c:pt idx="18">
                  <c:v>产酸克雷伯菌</c:v>
                </c:pt>
                <c:pt idx="19">
                  <c:v>产气克雷伯菌</c:v>
                </c:pt>
              </c:strCache>
            </c:strRef>
          </c:cat>
          <c:val>
            <c:numRef>
              <c:f>data!$B$2:$B$21</c:f>
              <c:numCache>
                <c:formatCode>General</c:formatCode>
                <c:ptCount val="20"/>
                <c:pt idx="0">
                  <c:v>83632</c:v>
                </c:pt>
                <c:pt idx="1">
                  <c:v>63768</c:v>
                </c:pt>
                <c:pt idx="2">
                  <c:v>41890</c:v>
                </c:pt>
                <c:pt idx="3">
                  <c:v>35055</c:v>
                </c:pt>
                <c:pt idx="4">
                  <c:v>32591</c:v>
                </c:pt>
                <c:pt idx="5">
                  <c:v>25541</c:v>
                </c:pt>
                <c:pt idx="6">
                  <c:v>18288</c:v>
                </c:pt>
                <c:pt idx="7">
                  <c:v>15657</c:v>
                </c:pt>
                <c:pt idx="8">
                  <c:v>12976</c:v>
                </c:pt>
                <c:pt idx="9">
                  <c:v>11802</c:v>
                </c:pt>
                <c:pt idx="10">
                  <c:v>11567</c:v>
                </c:pt>
                <c:pt idx="11">
                  <c:v>10616</c:v>
                </c:pt>
                <c:pt idx="12">
                  <c:v>8092</c:v>
                </c:pt>
                <c:pt idx="13">
                  <c:v>7814</c:v>
                </c:pt>
                <c:pt idx="14">
                  <c:v>7205</c:v>
                </c:pt>
                <c:pt idx="15">
                  <c:v>5440</c:v>
                </c:pt>
                <c:pt idx="16">
                  <c:v>4920</c:v>
                </c:pt>
                <c:pt idx="17">
                  <c:v>4847</c:v>
                </c:pt>
                <c:pt idx="18">
                  <c:v>4478</c:v>
                </c:pt>
                <c:pt idx="19">
                  <c:v>3780</c:v>
                </c:pt>
              </c:numCache>
            </c:numRef>
          </c:val>
          <c:extLst>
            <c:ext xmlns:c16="http://schemas.microsoft.com/office/drawing/2014/chart" uri="{C3380CC4-5D6E-409C-BE32-E72D297353CC}">
              <c16:uniqueId val="{00000000-A693-436A-9AE5-D7C859985F00}"/>
            </c:ext>
          </c:extLst>
        </c:ser>
        <c:dLbls>
          <c:showLegendKey val="0"/>
          <c:showVal val="1"/>
          <c:showCatName val="0"/>
          <c:showSerName val="0"/>
          <c:showPercent val="0"/>
          <c:showBubbleSize val="0"/>
        </c:dLbls>
        <c:gapWidth val="219"/>
        <c:overlap val="-27"/>
        <c:axId val="2105775168"/>
        <c:axId val="2105764608"/>
      </c:barChart>
      <c:lineChart>
        <c:grouping val="standard"/>
        <c:varyColors val="0"/>
        <c:ser>
          <c:idx val="1"/>
          <c:order val="1"/>
          <c:tx>
            <c:strRef>
              <c:f>data!$D$1</c:f>
              <c:strCache>
                <c:ptCount val="1"/>
                <c:pt idx="0">
                  <c:v>%</c:v>
                </c:pt>
              </c:strCache>
            </c:strRef>
          </c:tx>
          <c:spPr>
            <a:ln w="28575" cap="rnd">
              <a:solidFill>
                <a:srgbClr val="0000FF"/>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data!$A$2:$A$21</c:f>
              <c:strCache>
                <c:ptCount val="20"/>
                <c:pt idx="0">
                  <c:v>大肠埃希菌</c:v>
                </c:pt>
                <c:pt idx="1">
                  <c:v>肺炎克雷伯菌</c:v>
                </c:pt>
                <c:pt idx="2">
                  <c:v>金黄色葡萄球菌</c:v>
                </c:pt>
                <c:pt idx="3">
                  <c:v>铜绿假单胞菌</c:v>
                </c:pt>
                <c:pt idx="4">
                  <c:v>鲍曼不动杆菌</c:v>
                </c:pt>
                <c:pt idx="5">
                  <c:v>流感嗜血杆菌</c:v>
                </c:pt>
                <c:pt idx="6">
                  <c:v>屎肠球菌</c:v>
                </c:pt>
                <c:pt idx="7">
                  <c:v>粪肠球菌</c:v>
                </c:pt>
                <c:pt idx="8">
                  <c:v>嗜麦芽窄食单胞菌</c:v>
                </c:pt>
                <c:pt idx="9">
                  <c:v>肺炎链球菌</c:v>
                </c:pt>
                <c:pt idx="10">
                  <c:v>阴沟肠杆菌</c:v>
                </c:pt>
                <c:pt idx="11">
                  <c:v>卡他莫拉菌</c:v>
                </c:pt>
                <c:pt idx="12">
                  <c:v>无乳链球菌</c:v>
                </c:pt>
                <c:pt idx="13">
                  <c:v>表皮葡萄球菌</c:v>
                </c:pt>
                <c:pt idx="14">
                  <c:v>奇异变形杆菌</c:v>
                </c:pt>
                <c:pt idx="15">
                  <c:v>人葡萄球菌</c:v>
                </c:pt>
                <c:pt idx="16">
                  <c:v>黏质沙雷菌</c:v>
                </c:pt>
                <c:pt idx="17">
                  <c:v>化脓链球菌</c:v>
                </c:pt>
                <c:pt idx="18">
                  <c:v>产酸克雷伯菌</c:v>
                </c:pt>
                <c:pt idx="19">
                  <c:v>产气克雷伯菌</c:v>
                </c:pt>
              </c:strCache>
            </c:strRef>
          </c:cat>
          <c:val>
            <c:numRef>
              <c:f>data!$D$2:$D$21</c:f>
              <c:numCache>
                <c:formatCode>0.0_ </c:formatCode>
                <c:ptCount val="20"/>
                <c:pt idx="0">
                  <c:v>18.24946374525117</c:v>
                </c:pt>
                <c:pt idx="1">
                  <c:v>13.914910609661096</c:v>
                </c:pt>
                <c:pt idx="2">
                  <c:v>9.1408795232515256</c:v>
                </c:pt>
                <c:pt idx="3">
                  <c:v>7.6494039553015574</c:v>
                </c:pt>
                <c:pt idx="4">
                  <c:v>7.1117308317567556</c:v>
                </c:pt>
                <c:pt idx="5">
                  <c:v>5.5733397923935835</c:v>
                </c:pt>
                <c:pt idx="6">
                  <c:v>3.9906518195565504</c:v>
                </c:pt>
                <c:pt idx="7">
                  <c:v>3.4165373763559117</c:v>
                </c:pt>
                <c:pt idx="8">
                  <c:v>2.8315123584080162</c:v>
                </c:pt>
                <c:pt idx="9">
                  <c:v>2.5753320633424326</c:v>
                </c:pt>
                <c:pt idx="10">
                  <c:v>2.5240523620303272</c:v>
                </c:pt>
                <c:pt idx="11">
                  <c:v>2.3165332303375079</c:v>
                </c:pt>
                <c:pt idx="12">
                  <c:v>1.7657674170959976</c:v>
                </c:pt>
                <c:pt idx="13">
                  <c:v>1.7051046215012515</c:v>
                </c:pt>
                <c:pt idx="14">
                  <c:v>1.5722138210796668</c:v>
                </c:pt>
                <c:pt idx="15">
                  <c:v>1.1870705325015112</c:v>
                </c:pt>
                <c:pt idx="16">
                  <c:v>1.0736005551300432</c:v>
                </c:pt>
                <c:pt idx="17">
                  <c:v>1.0576711159990486</c:v>
                </c:pt>
                <c:pt idx="18">
                  <c:v>0.97715107436429538</c:v>
                </c:pt>
                <c:pt idx="19">
                  <c:v>0.82483945089259403</c:v>
                </c:pt>
              </c:numCache>
            </c:numRef>
          </c:val>
          <c:smooth val="0"/>
          <c:extLst>
            <c:ext xmlns:c16="http://schemas.microsoft.com/office/drawing/2014/chart" uri="{C3380CC4-5D6E-409C-BE32-E72D297353CC}">
              <c16:uniqueId val="{00000001-A693-436A-9AE5-D7C859985F00}"/>
            </c:ext>
          </c:extLst>
        </c:ser>
        <c:dLbls>
          <c:showLegendKey val="0"/>
          <c:showVal val="1"/>
          <c:showCatName val="0"/>
          <c:showSerName val="0"/>
          <c:showPercent val="0"/>
          <c:showBubbleSize val="0"/>
        </c:dLbls>
        <c:marker val="1"/>
        <c:smooth val="0"/>
        <c:axId val="2105767968"/>
        <c:axId val="2105767008"/>
      </c:lineChart>
      <c:catAx>
        <c:axId val="2105775168"/>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endParaRPr lang="zh-CN"/>
          </a:p>
        </c:txPr>
        <c:crossAx val="2105764608"/>
        <c:crosses val="autoZero"/>
        <c:auto val="1"/>
        <c:lblAlgn val="ctr"/>
        <c:lblOffset val="100"/>
        <c:noMultiLvlLbl val="0"/>
      </c:catAx>
      <c:valAx>
        <c:axId val="210576460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CN" altLang="en-US" sz="1200" dirty="0">
                    <a:latin typeface="楷体" panose="02010609060101010101" pitchFamily="49" charset="-122"/>
                    <a:ea typeface="楷体" panose="02010609060101010101" pitchFamily="49" charset="-122"/>
                  </a:rPr>
                  <a:t>株数</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in"/>
        <c:minorTickMark val="none"/>
        <c:tickLblPos val="nextTo"/>
        <c:spPr>
          <a:noFill/>
          <a:ln>
            <a:solidFill>
              <a:schemeClr val="accent1">
                <a:lumMod val="60000"/>
                <a:lumOff val="40000"/>
              </a:schemeClr>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2105775168"/>
        <c:crosses val="autoZero"/>
        <c:crossBetween val="between"/>
      </c:valAx>
      <c:valAx>
        <c:axId val="210576700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sz="1100" b="1" dirty="0"/>
                  <a:t>%</a:t>
                </a:r>
                <a:endParaRPr lang="zh-CN" altLang="en-US" sz="1100" b="1"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ltLang="en-US"/>
            </a:p>
          </c:txPr>
        </c:title>
        <c:numFmt formatCode="0.0_ "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2105767968"/>
        <c:crosses val="max"/>
        <c:crossBetween val="between"/>
      </c:valAx>
      <c:catAx>
        <c:axId val="2105767968"/>
        <c:scaling>
          <c:orientation val="minMax"/>
        </c:scaling>
        <c:delete val="1"/>
        <c:axPos val="b"/>
        <c:numFmt formatCode="General" sourceLinked="1"/>
        <c:majorTickMark val="out"/>
        <c:minorTickMark val="none"/>
        <c:tickLblPos val="nextTo"/>
        <c:crossAx val="2105767008"/>
        <c:crosses val="autoZero"/>
        <c:auto val="1"/>
        <c:lblAlgn val="ctr"/>
        <c:lblOffset val="100"/>
        <c:noMultiLvlLbl val="0"/>
      </c:catAx>
      <c:spPr>
        <a:noFill/>
        <a:ln w="25400">
          <a:solidFill>
            <a:srgbClr val="0054A6"/>
          </a:solidFill>
        </a:ln>
        <a:effectLst/>
      </c:spPr>
    </c:plotArea>
    <c:legend>
      <c:legendPos val="t"/>
      <c:layout>
        <c:manualLayout>
          <c:xMode val="edge"/>
          <c:yMode val="edge"/>
          <c:x val="0.16149523414836306"/>
          <c:y val="8.5142377401201799E-2"/>
          <c:w val="9.8915558741501555E-2"/>
          <c:h val="4.1051076423759651E-2"/>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893417424732855E-2"/>
          <c:y val="2.2986165081431802E-2"/>
          <c:w val="0.91862306846888342"/>
          <c:h val="0.89012644240278727"/>
        </c:manualLayout>
      </c:layout>
      <c:lineChart>
        <c:grouping val="standard"/>
        <c:varyColors val="0"/>
        <c:ser>
          <c:idx val="0"/>
          <c:order val="0"/>
          <c:tx>
            <c:strRef>
              <c:f>葡萄球菌!$B$1</c:f>
              <c:strCache>
                <c:ptCount val="1"/>
                <c:pt idx="0">
                  <c:v>MRSA</c:v>
                </c:pt>
              </c:strCache>
            </c:strRef>
          </c:tx>
          <c:spPr>
            <a:ln w="31750" cap="rnd">
              <a:solidFill>
                <a:srgbClr val="0000FF"/>
              </a:solidFill>
              <a:round/>
            </a:ln>
            <a:effectLst/>
          </c:spPr>
          <c:marker>
            <c:symbol val="none"/>
          </c:marker>
          <c:dLbls>
            <c:dLbl>
              <c:idx val="0"/>
              <c:layout>
                <c:manualLayout>
                  <c:x val="-1.7441045863668059E-2"/>
                  <c:y val="-2.29567680209821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C82-4E3F-BA43-376A20265A8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葡萄球菌!$A$2:$A$21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葡萄球菌!$B$2:$B$21</c:f>
              <c:numCache>
                <c:formatCode>General</c:formatCode>
                <c:ptCount val="20"/>
                <c:pt idx="0">
                  <c:v>69</c:v>
                </c:pt>
                <c:pt idx="1">
                  <c:v>58.4</c:v>
                </c:pt>
                <c:pt idx="2">
                  <c:v>58</c:v>
                </c:pt>
                <c:pt idx="3">
                  <c:v>55.9</c:v>
                </c:pt>
                <c:pt idx="4">
                  <c:v>52.7</c:v>
                </c:pt>
                <c:pt idx="5">
                  <c:v>51.7</c:v>
                </c:pt>
                <c:pt idx="6">
                  <c:v>50.6</c:v>
                </c:pt>
                <c:pt idx="7">
                  <c:v>47.9</c:v>
                </c:pt>
                <c:pt idx="8">
                  <c:v>45.2</c:v>
                </c:pt>
                <c:pt idx="9">
                  <c:v>44.6</c:v>
                </c:pt>
                <c:pt idx="10">
                  <c:v>42.2</c:v>
                </c:pt>
                <c:pt idx="11">
                  <c:v>38.4</c:v>
                </c:pt>
                <c:pt idx="12">
                  <c:v>35.299999999999997</c:v>
                </c:pt>
                <c:pt idx="13">
                  <c:v>34</c:v>
                </c:pt>
                <c:pt idx="14">
                  <c:v>31.4</c:v>
                </c:pt>
                <c:pt idx="15">
                  <c:v>31</c:v>
                </c:pt>
                <c:pt idx="16">
                  <c:v>30</c:v>
                </c:pt>
                <c:pt idx="17">
                  <c:v>28.7</c:v>
                </c:pt>
                <c:pt idx="18">
                  <c:v>29.6</c:v>
                </c:pt>
                <c:pt idx="19">
                  <c:v>29.2</c:v>
                </c:pt>
              </c:numCache>
            </c:numRef>
          </c:val>
          <c:smooth val="0"/>
          <c:extLst>
            <c:ext xmlns:c16="http://schemas.microsoft.com/office/drawing/2014/chart" uri="{C3380CC4-5D6E-409C-BE32-E72D297353CC}">
              <c16:uniqueId val="{00000000-75F2-433F-A826-548EED114CFB}"/>
            </c:ext>
          </c:extLst>
        </c:ser>
        <c:ser>
          <c:idx val="1"/>
          <c:order val="1"/>
          <c:tx>
            <c:strRef>
              <c:f>葡萄球菌!$C$1</c:f>
              <c:strCache>
                <c:ptCount val="1"/>
                <c:pt idx="0">
                  <c:v>MRSE</c:v>
                </c:pt>
              </c:strCache>
            </c:strRef>
          </c:tx>
          <c:spPr>
            <a:ln w="31750" cap="rnd">
              <a:solidFill>
                <a:schemeClr val="tx1"/>
              </a:solidFill>
              <a:round/>
            </a:ln>
            <a:effectLst/>
          </c:spPr>
          <c:marker>
            <c:symbol val="none"/>
          </c:marker>
          <c:dLbls>
            <c:dLbl>
              <c:idx val="1"/>
              <c:layout>
                <c:manualLayout>
                  <c:x val="-1.0222964539704641E-2"/>
                  <c:y val="-2.95160697720370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296-4CE9-9B03-8734889A4503}"/>
                </c:ext>
              </c:extLst>
            </c:dLbl>
            <c:dLbl>
              <c:idx val="3"/>
              <c:layout>
                <c:manualLayout>
                  <c:x val="-2.2716690747102346E-2"/>
                  <c:y val="-4.62721412429466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C82-4E3F-BA43-376A20265A80}"/>
                </c:ext>
              </c:extLst>
            </c:dLbl>
            <c:dLbl>
              <c:idx val="7"/>
              <c:layout>
                <c:manualLayout>
                  <c:x val="-2.2716690747102392E-2"/>
                  <c:y val="2.54294307015890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C82-4E3F-BA43-376A20265A8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葡萄球菌!$A$2:$A$21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葡萄球菌!$C$2:$C$21</c:f>
              <c:numCache>
                <c:formatCode>General</c:formatCode>
                <c:ptCount val="20"/>
                <c:pt idx="0">
                  <c:v>85.3</c:v>
                </c:pt>
                <c:pt idx="1">
                  <c:v>77.599999999999994</c:v>
                </c:pt>
                <c:pt idx="2">
                  <c:v>77</c:v>
                </c:pt>
                <c:pt idx="3">
                  <c:v>73.400000000000006</c:v>
                </c:pt>
                <c:pt idx="4">
                  <c:v>72.400000000000006</c:v>
                </c:pt>
                <c:pt idx="5">
                  <c:v>76.5</c:v>
                </c:pt>
                <c:pt idx="6">
                  <c:v>79.7</c:v>
                </c:pt>
                <c:pt idx="7">
                  <c:v>74.2</c:v>
                </c:pt>
                <c:pt idx="8">
                  <c:v>81.7</c:v>
                </c:pt>
                <c:pt idx="9">
                  <c:v>84.9</c:v>
                </c:pt>
                <c:pt idx="10">
                  <c:v>84.5</c:v>
                </c:pt>
                <c:pt idx="11">
                  <c:v>80.3</c:v>
                </c:pt>
                <c:pt idx="12">
                  <c:v>81.5</c:v>
                </c:pt>
                <c:pt idx="13">
                  <c:v>76.599999999999994</c:v>
                </c:pt>
                <c:pt idx="14">
                  <c:v>82.4</c:v>
                </c:pt>
                <c:pt idx="15">
                  <c:v>81.7</c:v>
                </c:pt>
                <c:pt idx="16">
                  <c:v>80.7</c:v>
                </c:pt>
                <c:pt idx="17">
                  <c:v>82.2</c:v>
                </c:pt>
                <c:pt idx="18">
                  <c:v>81.900000000000006</c:v>
                </c:pt>
                <c:pt idx="19">
                  <c:v>82.2</c:v>
                </c:pt>
              </c:numCache>
            </c:numRef>
          </c:val>
          <c:smooth val="0"/>
          <c:extLst>
            <c:ext xmlns:c16="http://schemas.microsoft.com/office/drawing/2014/chart" uri="{C3380CC4-5D6E-409C-BE32-E72D297353CC}">
              <c16:uniqueId val="{00000001-75F2-433F-A826-548EED114CFB}"/>
            </c:ext>
          </c:extLst>
        </c:ser>
        <c:ser>
          <c:idx val="2"/>
          <c:order val="2"/>
          <c:tx>
            <c:strRef>
              <c:f>葡萄球菌!$D$1</c:f>
              <c:strCache>
                <c:ptCount val="1"/>
                <c:pt idx="0">
                  <c:v>其他MRCNS</c:v>
                </c:pt>
              </c:strCache>
            </c:strRef>
          </c:tx>
          <c:spPr>
            <a:ln w="31750" cap="rnd">
              <a:solidFill>
                <a:srgbClr val="FF0000"/>
              </a:solidFill>
              <a:round/>
            </a:ln>
            <a:effectLst/>
          </c:spPr>
          <c:marker>
            <c:symbol val="none"/>
          </c:marker>
          <c:dLbls>
            <c:dLbl>
              <c:idx val="0"/>
              <c:layout>
                <c:manualLayout>
                  <c:x val="-1.9919340297535844E-2"/>
                  <c:y val="2.64925919407666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C82-4E3F-BA43-376A20265A80}"/>
                </c:ext>
              </c:extLst>
            </c:dLbl>
            <c:dLbl>
              <c:idx val="1"/>
              <c:layout>
                <c:manualLayout>
                  <c:x val="8.2710637464162304E-4"/>
                  <c:y val="1.767911959892195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C82-4E3F-BA43-376A20265A80}"/>
                </c:ext>
              </c:extLst>
            </c:dLbl>
            <c:dLbl>
              <c:idx val="2"/>
              <c:layout>
                <c:manualLayout>
                  <c:x val="-1.5281807445498988E-2"/>
                  <c:y val="3.14375279369415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C82-4E3F-BA43-376A20265A80}"/>
                </c:ext>
              </c:extLst>
            </c:dLbl>
            <c:dLbl>
              <c:idx val="3"/>
              <c:layout>
                <c:manualLayout>
                  <c:x val="-2.2716690747102346E-2"/>
                  <c:y val="4.87448039235536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C82-4E3F-BA43-376A20265A80}"/>
                </c:ext>
              </c:extLst>
            </c:dLbl>
            <c:dLbl>
              <c:idx val="7"/>
              <c:layout>
                <c:manualLayout>
                  <c:x val="-2.2614436709043506E-2"/>
                  <c:y val="-3.34717151221153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71-47DE-BA6E-6C194A2D10C0}"/>
                </c:ext>
              </c:extLst>
            </c:dLbl>
            <c:dLbl>
              <c:idx val="10"/>
              <c:layout>
                <c:manualLayout>
                  <c:x val="-2.7673279614838009E-2"/>
                  <c:y val="3.3909995935028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C82-4E3F-BA43-376A20265A80}"/>
                </c:ext>
              </c:extLst>
            </c:dLbl>
            <c:dLbl>
              <c:idx val="11"/>
              <c:layout>
                <c:manualLayout>
                  <c:x val="-1.7441045863668049E-2"/>
                  <c:y val="2.64925919407666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C82-4E3F-BA43-376A20265A8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葡萄球菌!$A$2:$A$21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葡萄球菌!$D$2:$D$21</c:f>
              <c:numCache>
                <c:formatCode>General</c:formatCode>
                <c:ptCount val="20"/>
                <c:pt idx="0">
                  <c:v>64</c:v>
                </c:pt>
                <c:pt idx="1">
                  <c:v>61.2</c:v>
                </c:pt>
                <c:pt idx="2">
                  <c:v>73.900000000000006</c:v>
                </c:pt>
                <c:pt idx="3">
                  <c:v>75.5</c:v>
                </c:pt>
                <c:pt idx="4">
                  <c:v>69.900000000000006</c:v>
                </c:pt>
                <c:pt idx="5">
                  <c:v>72.3</c:v>
                </c:pt>
                <c:pt idx="6">
                  <c:v>78.3</c:v>
                </c:pt>
                <c:pt idx="7">
                  <c:v>79.8</c:v>
                </c:pt>
                <c:pt idx="8">
                  <c:v>77.7</c:v>
                </c:pt>
                <c:pt idx="9">
                  <c:v>81.400000000000006</c:v>
                </c:pt>
                <c:pt idx="10">
                  <c:v>83.5</c:v>
                </c:pt>
                <c:pt idx="11">
                  <c:v>76</c:v>
                </c:pt>
                <c:pt idx="12">
                  <c:v>79.2</c:v>
                </c:pt>
                <c:pt idx="13">
                  <c:v>74.099999999999994</c:v>
                </c:pt>
                <c:pt idx="14">
                  <c:v>78.3</c:v>
                </c:pt>
                <c:pt idx="15">
                  <c:v>77.5</c:v>
                </c:pt>
                <c:pt idx="16">
                  <c:v>77.7</c:v>
                </c:pt>
                <c:pt idx="17">
                  <c:v>77.599999999999994</c:v>
                </c:pt>
                <c:pt idx="18">
                  <c:v>78.5</c:v>
                </c:pt>
                <c:pt idx="19">
                  <c:v>79.3</c:v>
                </c:pt>
              </c:numCache>
            </c:numRef>
          </c:val>
          <c:smooth val="0"/>
          <c:extLst>
            <c:ext xmlns:c16="http://schemas.microsoft.com/office/drawing/2014/chart" uri="{C3380CC4-5D6E-409C-BE32-E72D297353CC}">
              <c16:uniqueId val="{00000002-75F2-433F-A826-548EED114CFB}"/>
            </c:ext>
          </c:extLst>
        </c:ser>
        <c:dLbls>
          <c:dLblPos val="t"/>
          <c:showLegendKey val="0"/>
          <c:showVal val="1"/>
          <c:showCatName val="0"/>
          <c:showSerName val="0"/>
          <c:showPercent val="0"/>
          <c:showBubbleSize val="0"/>
        </c:dLbls>
        <c:smooth val="0"/>
        <c:axId val="1468110208"/>
        <c:axId val="1468105408"/>
      </c:lineChart>
      <c:catAx>
        <c:axId val="1468110208"/>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68105408"/>
        <c:crosses val="autoZero"/>
        <c:auto val="1"/>
        <c:lblAlgn val="ctr"/>
        <c:lblOffset val="100"/>
        <c:noMultiLvlLbl val="0"/>
      </c:catAx>
      <c:valAx>
        <c:axId val="1468105408"/>
        <c:scaling>
          <c:orientation val="minMax"/>
          <c:max val="100"/>
          <c:min val="20"/>
        </c:scaling>
        <c:delete val="0"/>
        <c:axPos val="l"/>
        <c:numFmt formatCode="General" sourceLinked="1"/>
        <c:majorTickMark val="in"/>
        <c:minorTickMark val="none"/>
        <c:tickLblPos val="nextTo"/>
        <c:spPr>
          <a:noFill/>
          <a:ln>
            <a:solidFill>
              <a:schemeClr val="accent1">
                <a:lumMod val="60000"/>
                <a:lumOff val="40000"/>
              </a:schemeClr>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68110208"/>
        <c:crosses val="autoZero"/>
        <c:crossBetween val="between"/>
      </c:valAx>
      <c:spPr>
        <a:noFill/>
        <a:ln w="25400">
          <a:solidFill>
            <a:srgbClr val="0054A6"/>
          </a:solidFill>
        </a:ln>
        <a:effectLst/>
      </c:spPr>
    </c:plotArea>
    <c:legend>
      <c:legendPos val="t"/>
      <c:layout>
        <c:manualLayout>
          <c:xMode val="edge"/>
          <c:yMode val="edge"/>
          <c:x val="0.61781031173431433"/>
          <c:y val="0.67177229734930699"/>
          <c:w val="0.35244017299181263"/>
          <c:h val="5.4479800194467222E-2"/>
        </c:manualLayout>
      </c:layout>
      <c:overlay val="1"/>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SAU!$B$1</c:f>
              <c:strCache>
                <c:ptCount val="1"/>
                <c:pt idx="0">
                  <c:v>MRSA</c:v>
                </c:pt>
              </c:strCache>
            </c:strRef>
          </c:tx>
          <c:spPr>
            <a:gradFill>
              <a:gsLst>
                <a:gs pos="0">
                  <a:schemeClr val="tx1"/>
                </a:gs>
                <a:gs pos="50000">
                  <a:srgbClr val="CA06C1"/>
                </a:gs>
                <a:gs pos="100000">
                  <a:schemeClr val="tx1"/>
                </a:gs>
              </a:gsLst>
              <a:lin ang="108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SAU!$A$2:$A$16</c:f>
              <c:strCache>
                <c:ptCount val="15"/>
                <c:pt idx="0">
                  <c:v>利奈唑胺</c:v>
                </c:pt>
                <c:pt idx="1">
                  <c:v>万古霉素</c:v>
                </c:pt>
                <c:pt idx="2">
                  <c:v>去甲万古霉素</c:v>
                </c:pt>
                <c:pt idx="3">
                  <c:v>替考拉宁</c:v>
                </c:pt>
                <c:pt idx="4">
                  <c:v>替加环素</c:v>
                </c:pt>
                <c:pt idx="5">
                  <c:v>利福平</c:v>
                </c:pt>
                <c:pt idx="6">
                  <c:v>复方磺胺甲噁唑</c:v>
                </c:pt>
                <c:pt idx="7">
                  <c:v>磷霉素</c:v>
                </c:pt>
                <c:pt idx="8">
                  <c:v>庆大霉素</c:v>
                </c:pt>
                <c:pt idx="9">
                  <c:v>环丙沙星</c:v>
                </c:pt>
                <c:pt idx="10">
                  <c:v>左氧氟沙星</c:v>
                </c:pt>
                <c:pt idx="11">
                  <c:v>克林霉素</c:v>
                </c:pt>
                <c:pt idx="12">
                  <c:v>红霉素</c:v>
                </c:pt>
                <c:pt idx="13">
                  <c:v>青霉素</c:v>
                </c:pt>
                <c:pt idx="14">
                  <c:v>苯唑西林</c:v>
                </c:pt>
              </c:strCache>
            </c:strRef>
          </c:cat>
          <c:val>
            <c:numRef>
              <c:f>SAU!$B$2:$B$16</c:f>
              <c:numCache>
                <c:formatCode>General</c:formatCode>
                <c:ptCount val="15"/>
                <c:pt idx="0">
                  <c:v>0</c:v>
                </c:pt>
                <c:pt idx="1">
                  <c:v>0</c:v>
                </c:pt>
                <c:pt idx="2">
                  <c:v>0</c:v>
                </c:pt>
                <c:pt idx="3">
                  <c:v>0</c:v>
                </c:pt>
                <c:pt idx="4">
                  <c:v>0</c:v>
                </c:pt>
                <c:pt idx="5">
                  <c:v>2.1</c:v>
                </c:pt>
                <c:pt idx="6">
                  <c:v>6.7</c:v>
                </c:pt>
                <c:pt idx="7">
                  <c:v>6.8</c:v>
                </c:pt>
                <c:pt idx="8">
                  <c:v>12.3</c:v>
                </c:pt>
                <c:pt idx="9">
                  <c:v>25.4</c:v>
                </c:pt>
                <c:pt idx="10">
                  <c:v>25.6</c:v>
                </c:pt>
                <c:pt idx="11">
                  <c:v>53.8</c:v>
                </c:pt>
                <c:pt idx="12">
                  <c:v>76.400000000000006</c:v>
                </c:pt>
                <c:pt idx="13">
                  <c:v>99.7</c:v>
                </c:pt>
                <c:pt idx="14">
                  <c:v>100</c:v>
                </c:pt>
              </c:numCache>
            </c:numRef>
          </c:val>
          <c:extLst>
            <c:ext xmlns:c16="http://schemas.microsoft.com/office/drawing/2014/chart" uri="{C3380CC4-5D6E-409C-BE32-E72D297353CC}">
              <c16:uniqueId val="{00000000-B51E-43CA-98BE-5607AA1F121B}"/>
            </c:ext>
          </c:extLst>
        </c:ser>
        <c:ser>
          <c:idx val="1"/>
          <c:order val="1"/>
          <c:tx>
            <c:strRef>
              <c:f>SAU!$C$1</c:f>
              <c:strCache>
                <c:ptCount val="1"/>
                <c:pt idx="0">
                  <c:v>MSSA</c:v>
                </c:pt>
              </c:strCache>
            </c:strRef>
          </c:tx>
          <c:spPr>
            <a:gradFill flip="none" rotWithShape="1">
              <a:gsLst>
                <a:gs pos="0">
                  <a:schemeClr val="tx1"/>
                </a:gs>
                <a:gs pos="50000">
                  <a:srgbClr val="EBE115"/>
                </a:gs>
                <a:gs pos="100000">
                  <a:schemeClr val="tx1"/>
                </a:gs>
              </a:gsLst>
              <a:lin ang="10800000" scaled="1"/>
              <a:tileRect/>
            </a:gradFill>
            <a:ln>
              <a:noFill/>
            </a:ln>
            <a:effectLst/>
          </c:spPr>
          <c:invertIfNegative val="0"/>
          <c:dLbls>
            <c:dLbl>
              <c:idx val="12"/>
              <c:layout>
                <c:manualLayout>
                  <c:x val="4.86527870864010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F5-4A0A-A86C-E898B85D0528}"/>
                </c:ext>
              </c:extLst>
            </c:dLbl>
            <c:dLbl>
              <c:idx val="13"/>
              <c:layout>
                <c:manualLayout>
                  <c:x val="2.4326393543198732E-3"/>
                  <c:y val="-1.114946824102502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1F5-4A0A-A86C-E898B85D0528}"/>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SAU!$A$2:$A$16</c:f>
              <c:strCache>
                <c:ptCount val="15"/>
                <c:pt idx="0">
                  <c:v>利奈唑胺</c:v>
                </c:pt>
                <c:pt idx="1">
                  <c:v>万古霉素</c:v>
                </c:pt>
                <c:pt idx="2">
                  <c:v>去甲万古霉素</c:v>
                </c:pt>
                <c:pt idx="3">
                  <c:v>替考拉宁</c:v>
                </c:pt>
                <c:pt idx="4">
                  <c:v>替加环素</c:v>
                </c:pt>
                <c:pt idx="5">
                  <c:v>利福平</c:v>
                </c:pt>
                <c:pt idx="6">
                  <c:v>复方磺胺甲噁唑</c:v>
                </c:pt>
                <c:pt idx="7">
                  <c:v>磷霉素</c:v>
                </c:pt>
                <c:pt idx="8">
                  <c:v>庆大霉素</c:v>
                </c:pt>
                <c:pt idx="9">
                  <c:v>环丙沙星</c:v>
                </c:pt>
                <c:pt idx="10">
                  <c:v>左氧氟沙星</c:v>
                </c:pt>
                <c:pt idx="11">
                  <c:v>克林霉素</c:v>
                </c:pt>
                <c:pt idx="12">
                  <c:v>红霉素</c:v>
                </c:pt>
                <c:pt idx="13">
                  <c:v>青霉素</c:v>
                </c:pt>
                <c:pt idx="14">
                  <c:v>苯唑西林</c:v>
                </c:pt>
              </c:strCache>
            </c:strRef>
          </c:cat>
          <c:val>
            <c:numRef>
              <c:f>SAU!$C$2:$C$16</c:f>
              <c:numCache>
                <c:formatCode>General</c:formatCode>
                <c:ptCount val="15"/>
                <c:pt idx="0">
                  <c:v>0</c:v>
                </c:pt>
                <c:pt idx="1">
                  <c:v>0</c:v>
                </c:pt>
                <c:pt idx="2">
                  <c:v>0</c:v>
                </c:pt>
                <c:pt idx="3">
                  <c:v>0</c:v>
                </c:pt>
                <c:pt idx="4">
                  <c:v>0</c:v>
                </c:pt>
                <c:pt idx="5">
                  <c:v>0.4</c:v>
                </c:pt>
                <c:pt idx="6">
                  <c:v>11.9</c:v>
                </c:pt>
                <c:pt idx="7">
                  <c:v>0.7</c:v>
                </c:pt>
                <c:pt idx="8">
                  <c:v>5.4</c:v>
                </c:pt>
                <c:pt idx="9">
                  <c:v>8</c:v>
                </c:pt>
                <c:pt idx="10">
                  <c:v>8.4</c:v>
                </c:pt>
                <c:pt idx="11">
                  <c:v>16.3</c:v>
                </c:pt>
                <c:pt idx="12">
                  <c:v>50.3</c:v>
                </c:pt>
                <c:pt idx="13">
                  <c:v>86.9</c:v>
                </c:pt>
                <c:pt idx="14">
                  <c:v>0</c:v>
                </c:pt>
              </c:numCache>
            </c:numRef>
          </c:val>
          <c:extLst>
            <c:ext xmlns:c16="http://schemas.microsoft.com/office/drawing/2014/chart" uri="{C3380CC4-5D6E-409C-BE32-E72D297353CC}">
              <c16:uniqueId val="{00000001-B51E-43CA-98BE-5607AA1F121B}"/>
            </c:ext>
          </c:extLst>
        </c:ser>
        <c:dLbls>
          <c:dLblPos val="outEnd"/>
          <c:showLegendKey val="0"/>
          <c:showVal val="1"/>
          <c:showCatName val="0"/>
          <c:showSerName val="0"/>
          <c:showPercent val="0"/>
          <c:showBubbleSize val="0"/>
        </c:dLbls>
        <c:gapWidth val="219"/>
        <c:overlap val="-27"/>
        <c:axId val="1480672992"/>
        <c:axId val="1480660512"/>
      </c:barChart>
      <c:catAx>
        <c:axId val="1480672992"/>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endParaRPr lang="zh-CN"/>
          </a:p>
        </c:txPr>
        <c:crossAx val="1480660512"/>
        <c:crosses val="autoZero"/>
        <c:auto val="1"/>
        <c:lblAlgn val="ctr"/>
        <c:lblOffset val="100"/>
        <c:noMultiLvlLbl val="0"/>
      </c:catAx>
      <c:valAx>
        <c:axId val="1480660512"/>
        <c:scaling>
          <c:orientation val="minMax"/>
          <c:max val="100"/>
        </c:scaling>
        <c:delete val="0"/>
        <c:axPos val="l"/>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80672992"/>
        <c:crosses val="autoZero"/>
        <c:crossBetween val="between"/>
      </c:valAx>
      <c:spPr>
        <a:noFill/>
        <a:ln w="25400">
          <a:noFill/>
        </a:ln>
        <a:effectLst/>
      </c:spPr>
    </c:plotArea>
    <c:legend>
      <c:legendPos val="t"/>
      <c:layout>
        <c:manualLayout>
          <c:xMode val="edge"/>
          <c:yMode val="edge"/>
          <c:x val="7.0274928471783391E-2"/>
          <c:y val="4.2554332616885925E-2"/>
          <c:w val="0.115430008219453"/>
          <c:h val="5.8139910264753979E-2"/>
        </c:manualLayout>
      </c:layout>
      <c:overlay val="1"/>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sz="1400" b="1" i="0" u="none" strike="noStrike" kern="1200" spc="0" baseline="0" dirty="0">
                <a:solidFill>
                  <a:prstClr val="black">
                    <a:lumMod val="65000"/>
                    <a:lumOff val="35000"/>
                  </a:prstClr>
                </a:solidFill>
                <a:latin typeface="楷体" panose="02010609060101010101" pitchFamily="49" charset="-122"/>
                <a:ea typeface="楷体" panose="02010609060101010101" pitchFamily="49" charset="-122"/>
              </a:rPr>
              <a:t>来法莫林</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3479899625081251"/>
          <c:y val="0.1536450234328138"/>
          <c:w val="0.84420359509935927"/>
          <c:h val="0.68724260588556385"/>
        </c:manualLayout>
      </c:layout>
      <c:barChart>
        <c:barDir val="col"/>
        <c:grouping val="clustered"/>
        <c:varyColors val="0"/>
        <c:ser>
          <c:idx val="0"/>
          <c:order val="0"/>
          <c:tx>
            <c:strRef>
              <c:f>'[Microsoft PowerPoint 中的图表]Sheet1'!$A$2</c:f>
              <c:strCache>
                <c:ptCount val="1"/>
                <c:pt idx="0">
                  <c:v>SAU</c:v>
                </c:pt>
              </c:strCache>
            </c:strRef>
          </c:tx>
          <c:spPr>
            <a:gradFill>
              <a:gsLst>
                <a:gs pos="0">
                  <a:schemeClr val="tx1"/>
                </a:gs>
                <a:gs pos="51000">
                  <a:srgbClr val="A828A8"/>
                </a:gs>
                <a:gs pos="100000">
                  <a:schemeClr val="tx1"/>
                </a:gs>
              </a:gsLst>
              <a:lin ang="0" scaled="1"/>
            </a:gradFill>
            <a:ln>
              <a:noFill/>
            </a:ln>
            <a:effectLst/>
          </c:spPr>
          <c:invertIfNegative val="0"/>
          <c:cat>
            <c:numRef>
              <c:f>'[Microsoft PowerPoint 中的图表]Sheet1'!$B$1:$J$1</c:f>
              <c:numCache>
                <c:formatCode>General</c:formatCode>
                <c:ptCount val="9"/>
                <c:pt idx="0">
                  <c:v>0.03</c:v>
                </c:pt>
                <c:pt idx="1">
                  <c:v>0.06</c:v>
                </c:pt>
                <c:pt idx="2">
                  <c:v>0.125</c:v>
                </c:pt>
                <c:pt idx="3">
                  <c:v>0.25</c:v>
                </c:pt>
                <c:pt idx="4">
                  <c:v>0.5</c:v>
                </c:pt>
                <c:pt idx="5">
                  <c:v>1</c:v>
                </c:pt>
                <c:pt idx="6">
                  <c:v>2</c:v>
                </c:pt>
                <c:pt idx="7">
                  <c:v>4</c:v>
                </c:pt>
                <c:pt idx="8">
                  <c:v>8</c:v>
                </c:pt>
              </c:numCache>
            </c:numRef>
          </c:cat>
          <c:val>
            <c:numRef>
              <c:f>'[Microsoft PowerPoint 中的图表]Sheet1'!$B$2:$J$2</c:f>
              <c:numCache>
                <c:formatCode>General</c:formatCode>
                <c:ptCount val="9"/>
                <c:pt idx="0">
                  <c:v>8</c:v>
                </c:pt>
                <c:pt idx="1">
                  <c:v>73</c:v>
                </c:pt>
                <c:pt idx="2">
                  <c:v>472</c:v>
                </c:pt>
                <c:pt idx="3">
                  <c:v>20</c:v>
                </c:pt>
                <c:pt idx="4">
                  <c:v>1</c:v>
                </c:pt>
                <c:pt idx="5">
                  <c:v>3</c:v>
                </c:pt>
                <c:pt idx="7">
                  <c:v>2</c:v>
                </c:pt>
                <c:pt idx="8">
                  <c:v>9</c:v>
                </c:pt>
              </c:numCache>
            </c:numRef>
          </c:val>
          <c:extLst>
            <c:ext xmlns:c16="http://schemas.microsoft.com/office/drawing/2014/chart" uri="{C3380CC4-5D6E-409C-BE32-E72D297353CC}">
              <c16:uniqueId val="{00000000-3AB3-4406-BA4A-5E54086B8F03}"/>
            </c:ext>
          </c:extLst>
        </c:ser>
        <c:ser>
          <c:idx val="1"/>
          <c:order val="1"/>
          <c:tx>
            <c:strRef>
              <c:f>'[Microsoft PowerPoint 中的图表]Sheet1'!$A$3</c:f>
              <c:strCache>
                <c:ptCount val="1"/>
                <c:pt idx="0">
                  <c:v>MRSA</c:v>
                </c:pt>
              </c:strCache>
            </c:strRef>
          </c:tx>
          <c:spPr>
            <a:gradFill>
              <a:gsLst>
                <a:gs pos="0">
                  <a:schemeClr val="tx1"/>
                </a:gs>
                <a:gs pos="51000">
                  <a:srgbClr val="FFC000"/>
                </a:gs>
                <a:gs pos="100000">
                  <a:schemeClr val="tx1"/>
                </a:gs>
              </a:gsLst>
              <a:lin ang="0" scaled="1"/>
            </a:gradFill>
            <a:ln>
              <a:noFill/>
            </a:ln>
            <a:effectLst/>
          </c:spPr>
          <c:invertIfNegative val="0"/>
          <c:cat>
            <c:numRef>
              <c:f>'[Microsoft PowerPoint 中的图表]Sheet1'!$B$1:$J$1</c:f>
              <c:numCache>
                <c:formatCode>General</c:formatCode>
                <c:ptCount val="9"/>
                <c:pt idx="0">
                  <c:v>0.03</c:v>
                </c:pt>
                <c:pt idx="1">
                  <c:v>0.06</c:v>
                </c:pt>
                <c:pt idx="2">
                  <c:v>0.125</c:v>
                </c:pt>
                <c:pt idx="3">
                  <c:v>0.25</c:v>
                </c:pt>
                <c:pt idx="4">
                  <c:v>0.5</c:v>
                </c:pt>
                <c:pt idx="5">
                  <c:v>1</c:v>
                </c:pt>
                <c:pt idx="6">
                  <c:v>2</c:v>
                </c:pt>
                <c:pt idx="7">
                  <c:v>4</c:v>
                </c:pt>
                <c:pt idx="8">
                  <c:v>8</c:v>
                </c:pt>
              </c:numCache>
            </c:numRef>
          </c:cat>
          <c:val>
            <c:numRef>
              <c:f>'[Microsoft PowerPoint 中的图表]Sheet1'!$B$3:$J$3</c:f>
              <c:numCache>
                <c:formatCode>General</c:formatCode>
                <c:ptCount val="9"/>
                <c:pt idx="0">
                  <c:v>4</c:v>
                </c:pt>
                <c:pt idx="1">
                  <c:v>25</c:v>
                </c:pt>
                <c:pt idx="2">
                  <c:v>141</c:v>
                </c:pt>
                <c:pt idx="3">
                  <c:v>10</c:v>
                </c:pt>
                <c:pt idx="4">
                  <c:v>1</c:v>
                </c:pt>
                <c:pt idx="5">
                  <c:v>1</c:v>
                </c:pt>
                <c:pt idx="7">
                  <c:v>1</c:v>
                </c:pt>
                <c:pt idx="8">
                  <c:v>7</c:v>
                </c:pt>
              </c:numCache>
            </c:numRef>
          </c:val>
          <c:extLst>
            <c:ext xmlns:c16="http://schemas.microsoft.com/office/drawing/2014/chart" uri="{C3380CC4-5D6E-409C-BE32-E72D297353CC}">
              <c16:uniqueId val="{00000001-3AB3-4406-BA4A-5E54086B8F03}"/>
            </c:ext>
          </c:extLst>
        </c:ser>
        <c:ser>
          <c:idx val="2"/>
          <c:order val="2"/>
          <c:tx>
            <c:strRef>
              <c:f>'[Microsoft PowerPoint 中的图表]Sheet1'!$A$4</c:f>
              <c:strCache>
                <c:ptCount val="1"/>
                <c:pt idx="0">
                  <c:v>MSSA</c:v>
                </c:pt>
              </c:strCache>
            </c:strRef>
          </c:tx>
          <c:spPr>
            <a:gradFill>
              <a:gsLst>
                <a:gs pos="0">
                  <a:schemeClr val="tx1"/>
                </a:gs>
                <a:gs pos="51000">
                  <a:schemeClr val="accent6">
                    <a:lumMod val="60000"/>
                    <a:lumOff val="40000"/>
                  </a:schemeClr>
                </a:gs>
                <a:gs pos="100000">
                  <a:schemeClr val="tx1"/>
                </a:gs>
              </a:gsLst>
              <a:lin ang="0" scaled="1"/>
            </a:gradFill>
            <a:ln>
              <a:noFill/>
            </a:ln>
            <a:effectLst/>
          </c:spPr>
          <c:invertIfNegative val="0"/>
          <c:cat>
            <c:numRef>
              <c:f>'[Microsoft PowerPoint 中的图表]Sheet1'!$B$1:$J$1</c:f>
              <c:numCache>
                <c:formatCode>General</c:formatCode>
                <c:ptCount val="9"/>
                <c:pt idx="0">
                  <c:v>0.03</c:v>
                </c:pt>
                <c:pt idx="1">
                  <c:v>0.06</c:v>
                </c:pt>
                <c:pt idx="2">
                  <c:v>0.125</c:v>
                </c:pt>
                <c:pt idx="3">
                  <c:v>0.25</c:v>
                </c:pt>
                <c:pt idx="4">
                  <c:v>0.5</c:v>
                </c:pt>
                <c:pt idx="5">
                  <c:v>1</c:v>
                </c:pt>
                <c:pt idx="6">
                  <c:v>2</c:v>
                </c:pt>
                <c:pt idx="7">
                  <c:v>4</c:v>
                </c:pt>
                <c:pt idx="8">
                  <c:v>8</c:v>
                </c:pt>
              </c:numCache>
            </c:numRef>
          </c:cat>
          <c:val>
            <c:numRef>
              <c:f>'[Microsoft PowerPoint 中的图表]Sheet1'!$B$4:$J$4</c:f>
              <c:numCache>
                <c:formatCode>General</c:formatCode>
                <c:ptCount val="9"/>
                <c:pt idx="0">
                  <c:v>4</c:v>
                </c:pt>
                <c:pt idx="1">
                  <c:v>48</c:v>
                </c:pt>
                <c:pt idx="2">
                  <c:v>331</c:v>
                </c:pt>
                <c:pt idx="3">
                  <c:v>10</c:v>
                </c:pt>
                <c:pt idx="5">
                  <c:v>2</c:v>
                </c:pt>
                <c:pt idx="7">
                  <c:v>1</c:v>
                </c:pt>
                <c:pt idx="8">
                  <c:v>2</c:v>
                </c:pt>
              </c:numCache>
            </c:numRef>
          </c:val>
          <c:extLst>
            <c:ext xmlns:c16="http://schemas.microsoft.com/office/drawing/2014/chart" uri="{C3380CC4-5D6E-409C-BE32-E72D297353CC}">
              <c16:uniqueId val="{00000002-3AB3-4406-BA4A-5E54086B8F03}"/>
            </c:ext>
          </c:extLst>
        </c:ser>
        <c:dLbls>
          <c:showLegendKey val="0"/>
          <c:showVal val="0"/>
          <c:showCatName val="0"/>
          <c:showSerName val="0"/>
          <c:showPercent val="0"/>
          <c:showBubbleSize val="0"/>
        </c:dLbls>
        <c:gapWidth val="219"/>
        <c:overlap val="-27"/>
        <c:axId val="635964544"/>
        <c:axId val="635957344"/>
      </c:barChart>
      <c:catAx>
        <c:axId val="635964544"/>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altLang="zh-CN" sz="1100" b="1">
                    <a:latin typeface="Calibri" panose="020F0502020204030204" pitchFamily="34" charset="0"/>
                    <a:cs typeface="Calibri" panose="020F0502020204030204" pitchFamily="34" charset="0"/>
                  </a:rPr>
                  <a:t>MIC(mg/L)</a:t>
                </a:r>
                <a:endParaRPr lang="zh-CN" altLang="en-US" sz="1100" b="1">
                  <a:latin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ltLang="en-US"/>
            </a:p>
          </c:txPr>
        </c:title>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zh-CN"/>
          </a:p>
        </c:txPr>
        <c:crossAx val="635957344"/>
        <c:crosses val="autoZero"/>
        <c:auto val="1"/>
        <c:lblAlgn val="ctr"/>
        <c:lblOffset val="100"/>
        <c:noMultiLvlLbl val="0"/>
      </c:catAx>
      <c:valAx>
        <c:axId val="635957344"/>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zh-CN" altLang="en-US" sz="1400" b="1">
                    <a:latin typeface="楷体" panose="02010609060101010101" pitchFamily="49" charset="-122"/>
                    <a:ea typeface="楷体" panose="02010609060101010101" pitchFamily="49" charset="-122"/>
                  </a:rPr>
                  <a:t>株数</a:t>
                </a:r>
              </a:p>
            </c:rich>
          </c:tx>
          <c:layout>
            <c:manualLayout>
              <c:xMode val="edge"/>
              <c:yMode val="edge"/>
              <c:x val="1.1266605824589097E-2"/>
              <c:y val="0.4360173009848567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in"/>
        <c:minorTickMark val="none"/>
        <c:tickLblPos val="nextTo"/>
        <c:spPr>
          <a:noFill/>
          <a:ln>
            <a:solidFill>
              <a:schemeClr val="accent5">
                <a:lumMod val="60000"/>
                <a:lumOff val="40000"/>
              </a:schemeClr>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p>
        </c:txPr>
        <c:crossAx val="635964544"/>
        <c:crosses val="autoZero"/>
        <c:crossBetween val="between"/>
      </c:valAx>
      <c:spPr>
        <a:noFill/>
        <a:ln>
          <a:noFill/>
        </a:ln>
        <a:effectLst/>
      </c:spPr>
    </c:plotArea>
    <c:legend>
      <c:legendPos val="t"/>
      <c:layout>
        <c:manualLayout>
          <c:xMode val="edge"/>
          <c:yMode val="edge"/>
          <c:x val="0.43408902012248474"/>
          <c:y val="0.13409740449110527"/>
          <c:w val="0.37426039151731821"/>
          <c:h val="0.10185871406605948"/>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solidFill>
      <a:schemeClr val="bg1"/>
    </a:solidFill>
    <a:ln w="25400" cap="flat" cmpd="sng" algn="ctr">
      <a:solidFill>
        <a:schemeClr val="accent5">
          <a:lumMod val="60000"/>
          <a:lumOff val="40000"/>
        </a:schemeClr>
      </a:solidFill>
      <a:round/>
    </a:ln>
    <a:effectLst/>
  </c:spPr>
  <c:txPr>
    <a:bodyPr/>
    <a:lstStyle/>
    <a:p>
      <a:pPr>
        <a:defRPr/>
      </a:pPr>
      <a:endParaRPr lang="zh-CN"/>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sz="1400" b="1" i="0" u="none" strike="noStrike" kern="1200" spc="0" baseline="0" dirty="0">
                <a:solidFill>
                  <a:prstClr val="black">
                    <a:lumMod val="65000"/>
                    <a:lumOff val="35000"/>
                  </a:prstClr>
                </a:solidFill>
                <a:latin typeface="楷体" panose="02010609060101010101" pitchFamily="49" charset="-122"/>
                <a:ea typeface="楷体" panose="02010609060101010101" pitchFamily="49" charset="-122"/>
              </a:rPr>
              <a:t>康替唑胺</a:t>
            </a:r>
            <a:endParaRPr lang="zh-CN"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manualLayout>
          <c:layoutTarget val="inner"/>
          <c:xMode val="edge"/>
          <c:yMode val="edge"/>
          <c:x val="0.12849837178242562"/>
          <c:y val="0.17685185185185184"/>
          <c:w val="0.84650167913698449"/>
          <c:h val="0.66871015672793022"/>
        </c:manualLayout>
      </c:layout>
      <c:barChart>
        <c:barDir val="col"/>
        <c:grouping val="clustered"/>
        <c:varyColors val="0"/>
        <c:ser>
          <c:idx val="0"/>
          <c:order val="0"/>
          <c:tx>
            <c:strRef>
              <c:f>'[Microsoft PowerPoint 中的图表]Sheet1'!$A$3</c:f>
              <c:strCache>
                <c:ptCount val="1"/>
                <c:pt idx="0">
                  <c:v>SAU</c:v>
                </c:pt>
              </c:strCache>
            </c:strRef>
          </c:tx>
          <c:spPr>
            <a:gradFill flip="none" rotWithShape="1">
              <a:gsLst>
                <a:gs pos="0">
                  <a:schemeClr val="tx1"/>
                </a:gs>
                <a:gs pos="51000">
                  <a:srgbClr val="921F95"/>
                </a:gs>
                <a:gs pos="100000">
                  <a:schemeClr val="tx1"/>
                </a:gs>
              </a:gsLst>
              <a:lin ang="0" scaled="1"/>
              <a:tileRect/>
            </a:gradFill>
            <a:ln>
              <a:noFill/>
            </a:ln>
            <a:effectLst/>
          </c:spPr>
          <c:invertIfNegative val="0"/>
          <c:cat>
            <c:numRef>
              <c:f>'[Microsoft PowerPoint 中的图表]Sheet1'!$B$2:$G$2</c:f>
              <c:numCache>
                <c:formatCode>General</c:formatCode>
                <c:ptCount val="6"/>
                <c:pt idx="0">
                  <c:v>0.5</c:v>
                </c:pt>
                <c:pt idx="1">
                  <c:v>1</c:v>
                </c:pt>
                <c:pt idx="2">
                  <c:v>2</c:v>
                </c:pt>
                <c:pt idx="3">
                  <c:v>4</c:v>
                </c:pt>
                <c:pt idx="4">
                  <c:v>8</c:v>
                </c:pt>
                <c:pt idx="5">
                  <c:v>16</c:v>
                </c:pt>
              </c:numCache>
            </c:numRef>
          </c:cat>
          <c:val>
            <c:numRef>
              <c:f>'[Microsoft PowerPoint 中的图表]Sheet1'!$B$3:$G$3</c:f>
              <c:numCache>
                <c:formatCode>General</c:formatCode>
                <c:ptCount val="6"/>
                <c:pt idx="0">
                  <c:v>23</c:v>
                </c:pt>
                <c:pt idx="1">
                  <c:v>402</c:v>
                </c:pt>
                <c:pt idx="2">
                  <c:v>160</c:v>
                </c:pt>
                <c:pt idx="5">
                  <c:v>3</c:v>
                </c:pt>
              </c:numCache>
            </c:numRef>
          </c:val>
          <c:extLst>
            <c:ext xmlns:c16="http://schemas.microsoft.com/office/drawing/2014/chart" uri="{C3380CC4-5D6E-409C-BE32-E72D297353CC}">
              <c16:uniqueId val="{00000000-10EA-4CC2-BF2B-A43D564FBD69}"/>
            </c:ext>
          </c:extLst>
        </c:ser>
        <c:ser>
          <c:idx val="1"/>
          <c:order val="1"/>
          <c:tx>
            <c:strRef>
              <c:f>'[Microsoft PowerPoint 中的图表]Sheet1'!$A$4</c:f>
              <c:strCache>
                <c:ptCount val="1"/>
                <c:pt idx="0">
                  <c:v>MRSA</c:v>
                </c:pt>
              </c:strCache>
            </c:strRef>
          </c:tx>
          <c:spPr>
            <a:gradFill>
              <a:gsLst>
                <a:gs pos="0">
                  <a:schemeClr val="tx1"/>
                </a:gs>
                <a:gs pos="51000">
                  <a:schemeClr val="accent4">
                    <a:lumMod val="60000"/>
                    <a:lumOff val="40000"/>
                  </a:schemeClr>
                </a:gs>
                <a:gs pos="100000">
                  <a:schemeClr val="tx1"/>
                </a:gs>
              </a:gsLst>
              <a:lin ang="0" scaled="1"/>
            </a:gradFill>
            <a:ln>
              <a:noFill/>
            </a:ln>
            <a:effectLst/>
          </c:spPr>
          <c:invertIfNegative val="0"/>
          <c:cat>
            <c:numRef>
              <c:f>'[Microsoft PowerPoint 中的图表]Sheet1'!$B$2:$G$2</c:f>
              <c:numCache>
                <c:formatCode>General</c:formatCode>
                <c:ptCount val="6"/>
                <c:pt idx="0">
                  <c:v>0.5</c:v>
                </c:pt>
                <c:pt idx="1">
                  <c:v>1</c:v>
                </c:pt>
                <c:pt idx="2">
                  <c:v>2</c:v>
                </c:pt>
                <c:pt idx="3">
                  <c:v>4</c:v>
                </c:pt>
                <c:pt idx="4">
                  <c:v>8</c:v>
                </c:pt>
                <c:pt idx="5">
                  <c:v>16</c:v>
                </c:pt>
              </c:numCache>
            </c:numRef>
          </c:cat>
          <c:val>
            <c:numRef>
              <c:f>'[Microsoft PowerPoint 中的图表]Sheet1'!$B$4:$G$4</c:f>
              <c:numCache>
                <c:formatCode>General</c:formatCode>
                <c:ptCount val="6"/>
                <c:pt idx="0">
                  <c:v>13</c:v>
                </c:pt>
                <c:pt idx="1">
                  <c:v>129</c:v>
                </c:pt>
                <c:pt idx="2">
                  <c:v>45</c:v>
                </c:pt>
                <c:pt idx="5">
                  <c:v>3</c:v>
                </c:pt>
              </c:numCache>
            </c:numRef>
          </c:val>
          <c:extLst>
            <c:ext xmlns:c16="http://schemas.microsoft.com/office/drawing/2014/chart" uri="{C3380CC4-5D6E-409C-BE32-E72D297353CC}">
              <c16:uniqueId val="{00000001-10EA-4CC2-BF2B-A43D564FBD69}"/>
            </c:ext>
          </c:extLst>
        </c:ser>
        <c:ser>
          <c:idx val="2"/>
          <c:order val="2"/>
          <c:tx>
            <c:strRef>
              <c:f>'[Microsoft PowerPoint 中的图表]Sheet1'!$A$5</c:f>
              <c:strCache>
                <c:ptCount val="1"/>
                <c:pt idx="0">
                  <c:v>MSSA</c:v>
                </c:pt>
              </c:strCache>
            </c:strRef>
          </c:tx>
          <c:spPr>
            <a:gradFill>
              <a:gsLst>
                <a:gs pos="0">
                  <a:schemeClr val="tx1"/>
                </a:gs>
                <a:gs pos="51000">
                  <a:schemeClr val="accent6">
                    <a:lumMod val="60000"/>
                    <a:lumOff val="40000"/>
                  </a:schemeClr>
                </a:gs>
                <a:gs pos="100000">
                  <a:schemeClr val="tx1"/>
                </a:gs>
              </a:gsLst>
              <a:lin ang="0" scaled="1"/>
            </a:gradFill>
            <a:ln>
              <a:noFill/>
            </a:ln>
            <a:effectLst/>
          </c:spPr>
          <c:invertIfNegative val="0"/>
          <c:cat>
            <c:numRef>
              <c:f>'[Microsoft PowerPoint 中的图表]Sheet1'!$B$2:$G$2</c:f>
              <c:numCache>
                <c:formatCode>General</c:formatCode>
                <c:ptCount val="6"/>
                <c:pt idx="0">
                  <c:v>0.5</c:v>
                </c:pt>
                <c:pt idx="1">
                  <c:v>1</c:v>
                </c:pt>
                <c:pt idx="2">
                  <c:v>2</c:v>
                </c:pt>
                <c:pt idx="3">
                  <c:v>4</c:v>
                </c:pt>
                <c:pt idx="4">
                  <c:v>8</c:v>
                </c:pt>
                <c:pt idx="5">
                  <c:v>16</c:v>
                </c:pt>
              </c:numCache>
            </c:numRef>
          </c:cat>
          <c:val>
            <c:numRef>
              <c:f>'[Microsoft PowerPoint 中的图表]Sheet1'!$B$5:$G$5</c:f>
              <c:numCache>
                <c:formatCode>General</c:formatCode>
                <c:ptCount val="6"/>
                <c:pt idx="0">
                  <c:v>10</c:v>
                </c:pt>
                <c:pt idx="1">
                  <c:v>273</c:v>
                </c:pt>
                <c:pt idx="2">
                  <c:v>115</c:v>
                </c:pt>
              </c:numCache>
            </c:numRef>
          </c:val>
          <c:extLst>
            <c:ext xmlns:c16="http://schemas.microsoft.com/office/drawing/2014/chart" uri="{C3380CC4-5D6E-409C-BE32-E72D297353CC}">
              <c16:uniqueId val="{00000002-10EA-4CC2-BF2B-A43D564FBD69}"/>
            </c:ext>
          </c:extLst>
        </c:ser>
        <c:dLbls>
          <c:showLegendKey val="0"/>
          <c:showVal val="0"/>
          <c:showCatName val="0"/>
          <c:showSerName val="0"/>
          <c:showPercent val="0"/>
          <c:showBubbleSize val="0"/>
        </c:dLbls>
        <c:gapWidth val="219"/>
        <c:overlap val="-27"/>
        <c:axId val="633157792"/>
        <c:axId val="633173632"/>
      </c:barChart>
      <c:catAx>
        <c:axId val="633157792"/>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altLang="zh-CN" sz="1100" b="1" dirty="0">
                    <a:latin typeface="Calibri" panose="020F0502020204030204" pitchFamily="34" charset="0"/>
                    <a:cs typeface="Calibri" panose="020F0502020204030204" pitchFamily="34" charset="0"/>
                  </a:rPr>
                  <a:t>MIC(mg/L)</a:t>
                </a:r>
                <a:endParaRPr lang="zh-CN" altLang="en-US" sz="1100" b="1" dirty="0">
                  <a:latin typeface="Calibri" panose="020F0502020204030204" pitchFamily="34" charset="0"/>
                  <a:cs typeface="Calibri" panose="020F0502020204030204" pitchFamily="34" charset="0"/>
                </a:endParaRPr>
              </a:p>
            </c:rich>
          </c:tx>
          <c:layout>
            <c:manualLayout>
              <c:xMode val="edge"/>
              <c:yMode val="edge"/>
              <c:x val="0.46384823719779561"/>
              <c:y val="0.93146015811686966"/>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ltLang="en-US"/>
            </a:p>
          </c:txPr>
        </c:title>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p>
        </c:txPr>
        <c:crossAx val="633173632"/>
        <c:crosses val="autoZero"/>
        <c:auto val="1"/>
        <c:lblAlgn val="ctr"/>
        <c:lblOffset val="100"/>
        <c:noMultiLvlLbl val="0"/>
      </c:catAx>
      <c:valAx>
        <c:axId val="633173632"/>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zh-CN" altLang="en-US" sz="1400" b="1">
                    <a:latin typeface="楷体" panose="02010609060101010101" pitchFamily="49" charset="-122"/>
                    <a:ea typeface="楷体" panose="02010609060101010101" pitchFamily="49" charset="-122"/>
                  </a:rPr>
                  <a:t>株数</a:t>
                </a:r>
              </a:p>
            </c:rich>
          </c:tx>
          <c:layout>
            <c:manualLayout>
              <c:xMode val="edge"/>
              <c:yMode val="edge"/>
              <c:x val="9.4350889543578769E-3"/>
              <c:y val="0.46556428734344929"/>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p>
        </c:txPr>
        <c:crossAx val="633157792"/>
        <c:crosses val="autoZero"/>
        <c:crossBetween val="between"/>
      </c:valAx>
      <c:spPr>
        <a:noFill/>
        <a:ln>
          <a:noFill/>
        </a:ln>
        <a:effectLst/>
      </c:spPr>
    </c:plotArea>
    <c:legend>
      <c:legendPos val="t"/>
      <c:layout>
        <c:manualLayout>
          <c:xMode val="edge"/>
          <c:yMode val="edge"/>
          <c:x val="0.40986847794106346"/>
          <c:y val="0.15149765894687206"/>
          <c:w val="0.29069254715253623"/>
          <c:h val="7.6044655774511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solidFill>
      <a:schemeClr val="bg1"/>
    </a:solidFill>
    <a:ln w="25400" cap="flat" cmpd="sng" algn="ctr">
      <a:solidFill>
        <a:schemeClr val="accent5">
          <a:lumMod val="60000"/>
          <a:lumOff val="40000"/>
        </a:schemeClr>
      </a:solidFill>
      <a:round/>
    </a:ln>
    <a:effectLst/>
  </c:spPr>
  <c:txPr>
    <a:bodyPr/>
    <a:lstStyle/>
    <a:p>
      <a:pPr>
        <a:defRPr/>
      </a:pPr>
      <a:endParaRPr lang="zh-CN"/>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data!$B$1</c:f>
              <c:strCache>
                <c:ptCount val="1"/>
                <c:pt idx="0">
                  <c:v>MRSE</c:v>
                </c:pt>
              </c:strCache>
            </c:strRef>
          </c:tx>
          <c:spPr>
            <a:gradFill>
              <a:gsLst>
                <a:gs pos="0">
                  <a:schemeClr val="tx1"/>
                </a:gs>
                <a:gs pos="50000">
                  <a:srgbClr val="CA06C1"/>
                </a:gs>
                <a:gs pos="100000">
                  <a:schemeClr val="tx1"/>
                </a:gs>
              </a:gsLst>
              <a:lin ang="108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data!$A$2:$A$16</c:f>
              <c:strCache>
                <c:ptCount val="15"/>
                <c:pt idx="0">
                  <c:v>万古霉素</c:v>
                </c:pt>
                <c:pt idx="1">
                  <c:v>去甲万古霉素</c:v>
                </c:pt>
                <c:pt idx="2">
                  <c:v>替加环素</c:v>
                </c:pt>
                <c:pt idx="3">
                  <c:v>替考拉宁</c:v>
                </c:pt>
                <c:pt idx="4">
                  <c:v>利奈唑胺</c:v>
                </c:pt>
                <c:pt idx="5">
                  <c:v>利福平</c:v>
                </c:pt>
                <c:pt idx="6">
                  <c:v>磷霉素</c:v>
                </c:pt>
                <c:pt idx="7">
                  <c:v>庆大霉素</c:v>
                </c:pt>
                <c:pt idx="8">
                  <c:v>克林霉素</c:v>
                </c:pt>
                <c:pt idx="9">
                  <c:v>复方磺胺甲噁唑</c:v>
                </c:pt>
                <c:pt idx="10">
                  <c:v>环丙沙星</c:v>
                </c:pt>
                <c:pt idx="11">
                  <c:v>左氧氟沙星</c:v>
                </c:pt>
                <c:pt idx="12">
                  <c:v>红霉素</c:v>
                </c:pt>
                <c:pt idx="13">
                  <c:v>青霉素</c:v>
                </c:pt>
                <c:pt idx="14">
                  <c:v>苯唑西林</c:v>
                </c:pt>
              </c:strCache>
            </c:strRef>
          </c:cat>
          <c:val>
            <c:numRef>
              <c:f>data!$B$2:$B$16</c:f>
              <c:numCache>
                <c:formatCode>General</c:formatCode>
                <c:ptCount val="15"/>
                <c:pt idx="0">
                  <c:v>0</c:v>
                </c:pt>
                <c:pt idx="1">
                  <c:v>0</c:v>
                </c:pt>
                <c:pt idx="2">
                  <c:v>0</c:v>
                </c:pt>
                <c:pt idx="3">
                  <c:v>0.1</c:v>
                </c:pt>
                <c:pt idx="4">
                  <c:v>1.8</c:v>
                </c:pt>
                <c:pt idx="5">
                  <c:v>8.5</c:v>
                </c:pt>
                <c:pt idx="6">
                  <c:v>10.3</c:v>
                </c:pt>
                <c:pt idx="7">
                  <c:v>21.7</c:v>
                </c:pt>
                <c:pt idx="8">
                  <c:v>37.5</c:v>
                </c:pt>
                <c:pt idx="9">
                  <c:v>49.3</c:v>
                </c:pt>
                <c:pt idx="10">
                  <c:v>56.8</c:v>
                </c:pt>
                <c:pt idx="11">
                  <c:v>60.1</c:v>
                </c:pt>
                <c:pt idx="12">
                  <c:v>76.099999999999994</c:v>
                </c:pt>
                <c:pt idx="13">
                  <c:v>98.5</c:v>
                </c:pt>
                <c:pt idx="14">
                  <c:v>100</c:v>
                </c:pt>
              </c:numCache>
            </c:numRef>
          </c:val>
          <c:extLst>
            <c:ext xmlns:c16="http://schemas.microsoft.com/office/drawing/2014/chart" uri="{C3380CC4-5D6E-409C-BE32-E72D297353CC}">
              <c16:uniqueId val="{00000000-2BEF-4646-BF17-C9D8A3A687F4}"/>
            </c:ext>
          </c:extLst>
        </c:ser>
        <c:ser>
          <c:idx val="1"/>
          <c:order val="1"/>
          <c:tx>
            <c:strRef>
              <c:f>data!$C$1</c:f>
              <c:strCache>
                <c:ptCount val="1"/>
                <c:pt idx="0">
                  <c:v>MSSE</c:v>
                </c:pt>
              </c:strCache>
            </c:strRef>
          </c:tx>
          <c:spPr>
            <a:gradFill>
              <a:gsLst>
                <a:gs pos="0">
                  <a:schemeClr val="tx1"/>
                </a:gs>
                <a:gs pos="50000">
                  <a:srgbClr val="EBE115"/>
                </a:gs>
                <a:gs pos="100000">
                  <a:schemeClr val="tx1"/>
                </a:gs>
              </a:gsLst>
              <a:lin ang="108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data!$A$2:$A$16</c:f>
              <c:strCache>
                <c:ptCount val="15"/>
                <c:pt idx="0">
                  <c:v>万古霉素</c:v>
                </c:pt>
                <c:pt idx="1">
                  <c:v>去甲万古霉素</c:v>
                </c:pt>
                <c:pt idx="2">
                  <c:v>替加环素</c:v>
                </c:pt>
                <c:pt idx="3">
                  <c:v>替考拉宁</c:v>
                </c:pt>
                <c:pt idx="4">
                  <c:v>利奈唑胺</c:v>
                </c:pt>
                <c:pt idx="5">
                  <c:v>利福平</c:v>
                </c:pt>
                <c:pt idx="6">
                  <c:v>磷霉素</c:v>
                </c:pt>
                <c:pt idx="7">
                  <c:v>庆大霉素</c:v>
                </c:pt>
                <c:pt idx="8">
                  <c:v>克林霉素</c:v>
                </c:pt>
                <c:pt idx="9">
                  <c:v>复方磺胺甲噁唑</c:v>
                </c:pt>
                <c:pt idx="10">
                  <c:v>环丙沙星</c:v>
                </c:pt>
                <c:pt idx="11">
                  <c:v>左氧氟沙星</c:v>
                </c:pt>
                <c:pt idx="12">
                  <c:v>红霉素</c:v>
                </c:pt>
                <c:pt idx="13">
                  <c:v>青霉素</c:v>
                </c:pt>
                <c:pt idx="14">
                  <c:v>苯唑西林</c:v>
                </c:pt>
              </c:strCache>
            </c:strRef>
          </c:cat>
          <c:val>
            <c:numRef>
              <c:f>data!$C$2:$C$16</c:f>
              <c:numCache>
                <c:formatCode>General</c:formatCode>
                <c:ptCount val="15"/>
                <c:pt idx="0">
                  <c:v>0</c:v>
                </c:pt>
                <c:pt idx="1">
                  <c:v>0</c:v>
                </c:pt>
                <c:pt idx="2">
                  <c:v>0</c:v>
                </c:pt>
                <c:pt idx="3">
                  <c:v>0.1</c:v>
                </c:pt>
                <c:pt idx="4">
                  <c:v>0</c:v>
                </c:pt>
                <c:pt idx="5">
                  <c:v>1</c:v>
                </c:pt>
                <c:pt idx="6">
                  <c:v>2.2000000000000002</c:v>
                </c:pt>
                <c:pt idx="7">
                  <c:v>3.4</c:v>
                </c:pt>
                <c:pt idx="8">
                  <c:v>11.9</c:v>
                </c:pt>
                <c:pt idx="9">
                  <c:v>25.3</c:v>
                </c:pt>
                <c:pt idx="10">
                  <c:v>18.7</c:v>
                </c:pt>
                <c:pt idx="11">
                  <c:v>17.899999999999999</c:v>
                </c:pt>
                <c:pt idx="12">
                  <c:v>59.7</c:v>
                </c:pt>
                <c:pt idx="13">
                  <c:v>73.7</c:v>
                </c:pt>
                <c:pt idx="14">
                  <c:v>0</c:v>
                </c:pt>
              </c:numCache>
            </c:numRef>
          </c:val>
          <c:extLst>
            <c:ext xmlns:c16="http://schemas.microsoft.com/office/drawing/2014/chart" uri="{C3380CC4-5D6E-409C-BE32-E72D297353CC}">
              <c16:uniqueId val="{00000001-2BEF-4646-BF17-C9D8A3A687F4}"/>
            </c:ext>
          </c:extLst>
        </c:ser>
        <c:dLbls>
          <c:dLblPos val="outEnd"/>
          <c:showLegendKey val="0"/>
          <c:showVal val="1"/>
          <c:showCatName val="0"/>
          <c:showSerName val="0"/>
          <c:showPercent val="0"/>
          <c:showBubbleSize val="0"/>
        </c:dLbls>
        <c:gapWidth val="219"/>
        <c:overlap val="-27"/>
        <c:axId val="1471723632"/>
        <c:axId val="1471723152"/>
      </c:barChart>
      <c:catAx>
        <c:axId val="1471723632"/>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楷体" panose="02010609060101010101" pitchFamily="49" charset="-122"/>
                <a:ea typeface="楷体" panose="02010609060101010101" pitchFamily="49" charset="-122"/>
                <a:cs typeface="+mn-cs"/>
              </a:defRPr>
            </a:pPr>
            <a:endParaRPr lang="zh-CN"/>
          </a:p>
        </c:txPr>
        <c:crossAx val="1471723152"/>
        <c:crosses val="autoZero"/>
        <c:auto val="1"/>
        <c:lblAlgn val="ctr"/>
        <c:lblOffset val="100"/>
        <c:noMultiLvlLbl val="0"/>
      </c:catAx>
      <c:valAx>
        <c:axId val="1471723152"/>
        <c:scaling>
          <c:orientation val="minMax"/>
          <c:max val="100"/>
        </c:scaling>
        <c:delete val="0"/>
        <c:axPos val="l"/>
        <c:numFmt formatCode="General" sourceLinked="1"/>
        <c:majorTickMark val="in"/>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71723632"/>
        <c:crosses val="autoZero"/>
        <c:crossBetween val="between"/>
      </c:valAx>
      <c:spPr>
        <a:noFill/>
        <a:ln w="25400">
          <a:solidFill>
            <a:srgbClr val="002A56">
              <a:lumMod val="75000"/>
              <a:lumOff val="25000"/>
            </a:srgbClr>
          </a:solidFill>
        </a:ln>
        <a:effectLst/>
      </c:spPr>
    </c:plotArea>
    <c:legend>
      <c:legendPos val="t"/>
      <c:layout>
        <c:manualLayout>
          <c:xMode val="edge"/>
          <c:yMode val="edge"/>
          <c:x val="5.513325090131984E-2"/>
          <c:y val="4.6899984875896118E-2"/>
          <c:w val="0.13066490123398145"/>
          <c:h val="8.0935818274514251E-2"/>
        </c:manualLayout>
      </c:layout>
      <c:overlay val="1"/>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data!$B$1</c:f>
              <c:strCache>
                <c:ptCount val="1"/>
                <c:pt idx="0">
                  <c:v>其他MRCNS</c:v>
                </c:pt>
              </c:strCache>
            </c:strRef>
          </c:tx>
          <c:spPr>
            <a:gradFill>
              <a:gsLst>
                <a:gs pos="0">
                  <a:schemeClr val="tx1"/>
                </a:gs>
                <a:gs pos="50000">
                  <a:srgbClr val="CA06C1"/>
                </a:gs>
                <a:gs pos="100000">
                  <a:schemeClr val="tx1"/>
                </a:gs>
              </a:gsLst>
              <a:lin ang="10800000" scaled="1"/>
            </a:gra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data!$A$2:$A$16</c:f>
              <c:strCache>
                <c:ptCount val="15"/>
                <c:pt idx="0">
                  <c:v>万古霉素</c:v>
                </c:pt>
                <c:pt idx="1">
                  <c:v>去甲万古霉素</c:v>
                </c:pt>
                <c:pt idx="2">
                  <c:v>替加环素</c:v>
                </c:pt>
                <c:pt idx="3">
                  <c:v>替考拉宁</c:v>
                </c:pt>
                <c:pt idx="4">
                  <c:v>利奈唑胺</c:v>
                </c:pt>
                <c:pt idx="5">
                  <c:v>利福平</c:v>
                </c:pt>
                <c:pt idx="6">
                  <c:v>磷霉素</c:v>
                </c:pt>
                <c:pt idx="7">
                  <c:v>庆大霉素</c:v>
                </c:pt>
                <c:pt idx="8">
                  <c:v>复方磺胺甲噁唑</c:v>
                </c:pt>
                <c:pt idx="9">
                  <c:v>克林霉素</c:v>
                </c:pt>
                <c:pt idx="10">
                  <c:v>环丙沙星</c:v>
                </c:pt>
                <c:pt idx="11">
                  <c:v>左氧氟沙星</c:v>
                </c:pt>
                <c:pt idx="12">
                  <c:v>红霉素</c:v>
                </c:pt>
                <c:pt idx="13">
                  <c:v>青霉素</c:v>
                </c:pt>
                <c:pt idx="14">
                  <c:v>苯唑西林</c:v>
                </c:pt>
              </c:strCache>
            </c:strRef>
          </c:cat>
          <c:val>
            <c:numRef>
              <c:f>data!$B$2:$B$16</c:f>
              <c:numCache>
                <c:formatCode>General</c:formatCode>
                <c:ptCount val="15"/>
                <c:pt idx="0">
                  <c:v>0</c:v>
                </c:pt>
                <c:pt idx="1">
                  <c:v>0</c:v>
                </c:pt>
                <c:pt idx="2">
                  <c:v>0</c:v>
                </c:pt>
                <c:pt idx="3">
                  <c:v>0.3</c:v>
                </c:pt>
                <c:pt idx="4">
                  <c:v>2.2999999999999998</c:v>
                </c:pt>
                <c:pt idx="5">
                  <c:v>10.9</c:v>
                </c:pt>
                <c:pt idx="6">
                  <c:v>18.899999999999999</c:v>
                </c:pt>
                <c:pt idx="7">
                  <c:v>21.6</c:v>
                </c:pt>
                <c:pt idx="8">
                  <c:v>38.1</c:v>
                </c:pt>
                <c:pt idx="9">
                  <c:v>41.8</c:v>
                </c:pt>
                <c:pt idx="10">
                  <c:v>65.2</c:v>
                </c:pt>
                <c:pt idx="11">
                  <c:v>65.400000000000006</c:v>
                </c:pt>
                <c:pt idx="12">
                  <c:v>82.9</c:v>
                </c:pt>
                <c:pt idx="13">
                  <c:v>98.2</c:v>
                </c:pt>
                <c:pt idx="14">
                  <c:v>100</c:v>
                </c:pt>
              </c:numCache>
            </c:numRef>
          </c:val>
          <c:extLst>
            <c:ext xmlns:c16="http://schemas.microsoft.com/office/drawing/2014/chart" uri="{C3380CC4-5D6E-409C-BE32-E72D297353CC}">
              <c16:uniqueId val="{00000000-CBB2-451B-8E3F-D42039780083}"/>
            </c:ext>
          </c:extLst>
        </c:ser>
        <c:ser>
          <c:idx val="1"/>
          <c:order val="1"/>
          <c:tx>
            <c:strRef>
              <c:f>data!$C$1</c:f>
              <c:strCache>
                <c:ptCount val="1"/>
                <c:pt idx="0">
                  <c:v>其他MSCNS</c:v>
                </c:pt>
              </c:strCache>
            </c:strRef>
          </c:tx>
          <c:spPr>
            <a:gradFill>
              <a:gsLst>
                <a:gs pos="0">
                  <a:schemeClr val="tx1"/>
                </a:gs>
                <a:gs pos="50000">
                  <a:srgbClr val="EBE115"/>
                </a:gs>
                <a:gs pos="100000">
                  <a:schemeClr val="tx1"/>
                </a:gs>
              </a:gsLst>
              <a:lin ang="10800000" scaled="1"/>
            </a:gra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data!$A$2:$A$16</c:f>
              <c:strCache>
                <c:ptCount val="15"/>
                <c:pt idx="0">
                  <c:v>万古霉素</c:v>
                </c:pt>
                <c:pt idx="1">
                  <c:v>去甲万古霉素</c:v>
                </c:pt>
                <c:pt idx="2">
                  <c:v>替加环素</c:v>
                </c:pt>
                <c:pt idx="3">
                  <c:v>替考拉宁</c:v>
                </c:pt>
                <c:pt idx="4">
                  <c:v>利奈唑胺</c:v>
                </c:pt>
                <c:pt idx="5">
                  <c:v>利福平</c:v>
                </c:pt>
                <c:pt idx="6">
                  <c:v>磷霉素</c:v>
                </c:pt>
                <c:pt idx="7">
                  <c:v>庆大霉素</c:v>
                </c:pt>
                <c:pt idx="8">
                  <c:v>复方磺胺甲噁唑</c:v>
                </c:pt>
                <c:pt idx="9">
                  <c:v>克林霉素</c:v>
                </c:pt>
                <c:pt idx="10">
                  <c:v>环丙沙星</c:v>
                </c:pt>
                <c:pt idx="11">
                  <c:v>左氧氟沙星</c:v>
                </c:pt>
                <c:pt idx="12">
                  <c:v>红霉素</c:v>
                </c:pt>
                <c:pt idx="13">
                  <c:v>青霉素</c:v>
                </c:pt>
                <c:pt idx="14">
                  <c:v>苯唑西林</c:v>
                </c:pt>
              </c:strCache>
            </c:strRef>
          </c:cat>
          <c:val>
            <c:numRef>
              <c:f>data!$C$2:$C$16</c:f>
              <c:numCache>
                <c:formatCode>General</c:formatCode>
                <c:ptCount val="15"/>
                <c:pt idx="0">
                  <c:v>0</c:v>
                </c:pt>
                <c:pt idx="1">
                  <c:v>0</c:v>
                </c:pt>
                <c:pt idx="2">
                  <c:v>0</c:v>
                </c:pt>
                <c:pt idx="3">
                  <c:v>0.1</c:v>
                </c:pt>
                <c:pt idx="4">
                  <c:v>0.1</c:v>
                </c:pt>
                <c:pt idx="5">
                  <c:v>0.6</c:v>
                </c:pt>
                <c:pt idx="6">
                  <c:v>13.5</c:v>
                </c:pt>
                <c:pt idx="7">
                  <c:v>1.6</c:v>
                </c:pt>
                <c:pt idx="8">
                  <c:v>14.1</c:v>
                </c:pt>
                <c:pt idx="9">
                  <c:v>11.5</c:v>
                </c:pt>
                <c:pt idx="10">
                  <c:v>10.8</c:v>
                </c:pt>
                <c:pt idx="11">
                  <c:v>10.8</c:v>
                </c:pt>
                <c:pt idx="12">
                  <c:v>57.3</c:v>
                </c:pt>
                <c:pt idx="13">
                  <c:v>69.099999999999994</c:v>
                </c:pt>
                <c:pt idx="14">
                  <c:v>0</c:v>
                </c:pt>
              </c:numCache>
            </c:numRef>
          </c:val>
          <c:extLst>
            <c:ext xmlns:c16="http://schemas.microsoft.com/office/drawing/2014/chart" uri="{C3380CC4-5D6E-409C-BE32-E72D297353CC}">
              <c16:uniqueId val="{00000001-CBB2-451B-8E3F-D42039780083}"/>
            </c:ext>
          </c:extLst>
        </c:ser>
        <c:dLbls>
          <c:dLblPos val="outEnd"/>
          <c:showLegendKey val="0"/>
          <c:showVal val="1"/>
          <c:showCatName val="0"/>
          <c:showSerName val="0"/>
          <c:showPercent val="0"/>
          <c:showBubbleSize val="0"/>
        </c:dLbls>
        <c:gapWidth val="219"/>
        <c:overlap val="-27"/>
        <c:axId val="1480672032"/>
        <c:axId val="1480652352"/>
      </c:barChart>
      <c:catAx>
        <c:axId val="1480672032"/>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楷体" panose="02010609060101010101" pitchFamily="49" charset="-122"/>
                <a:ea typeface="楷体" panose="02010609060101010101" pitchFamily="49" charset="-122"/>
                <a:cs typeface="+mn-cs"/>
              </a:defRPr>
            </a:pPr>
            <a:endParaRPr lang="zh-CN"/>
          </a:p>
        </c:txPr>
        <c:crossAx val="1480652352"/>
        <c:crosses val="autoZero"/>
        <c:auto val="1"/>
        <c:lblAlgn val="ctr"/>
        <c:lblOffset val="100"/>
        <c:noMultiLvlLbl val="0"/>
      </c:catAx>
      <c:valAx>
        <c:axId val="1480652352"/>
        <c:scaling>
          <c:orientation val="minMax"/>
          <c:max val="100"/>
        </c:scaling>
        <c:delete val="0"/>
        <c:axPos val="l"/>
        <c:numFmt formatCode="General" sourceLinked="1"/>
        <c:majorTickMark val="in"/>
        <c:minorTickMark val="none"/>
        <c:tickLblPos val="nextTo"/>
        <c:spPr>
          <a:noFill/>
          <a:ln>
            <a:solidFill>
              <a:schemeClr val="accent1">
                <a:lumMod val="60000"/>
                <a:lumOff val="40000"/>
              </a:schemeClr>
            </a:solidFill>
          </a:ln>
          <a:effectLst/>
        </c:spPr>
        <c:txPr>
          <a:bodyPr rot="-60000000" spcFirstLastPara="1" vertOverflow="ellipsis" vert="horz" wrap="square" anchor="ctr" anchorCtr="1"/>
          <a:lstStyle/>
          <a:p>
            <a:pPr>
              <a:defRPr sz="11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80672032"/>
        <c:crosses val="autoZero"/>
        <c:crossBetween val="between"/>
      </c:valAx>
      <c:spPr>
        <a:noFill/>
        <a:ln w="25400">
          <a:solidFill>
            <a:srgbClr val="0054A6"/>
          </a:solidFill>
        </a:ln>
        <a:effectLst/>
      </c:spPr>
    </c:plotArea>
    <c:legend>
      <c:legendPos val="t"/>
      <c:layout>
        <c:manualLayout>
          <c:xMode val="edge"/>
          <c:yMode val="edge"/>
          <c:x val="6.8969696625199098E-2"/>
          <c:y val="6.0496049305782722E-2"/>
          <c:w val="0.19308792132753189"/>
          <c:h val="7.1465441819772518E-2"/>
        </c:manualLayout>
      </c:layout>
      <c:overlay val="1"/>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zh-CN"/>
        </a:p>
      </c:txPr>
    </c:legend>
    <c:plotVisOnly val="1"/>
    <c:dispBlanksAs val="gap"/>
    <c:showDLblsOverMax val="0"/>
  </c:chart>
  <c:spPr>
    <a:noFill/>
    <a:ln>
      <a:noFill/>
    </a:ln>
    <a:effectLst/>
  </c:spPr>
  <c:txPr>
    <a:bodyPr/>
    <a:lstStyle/>
    <a:p>
      <a:pPr>
        <a:defRPr>
          <a:solidFill>
            <a:schemeClr val="tx1"/>
          </a:solidFill>
          <a:latin typeface="楷体" panose="02010609060101010101" pitchFamily="49" charset="-122"/>
          <a:ea typeface="楷体" panose="02010609060101010101" pitchFamily="49" charset="-122"/>
        </a:defRPr>
      </a:pPr>
      <a:endParaRPr lang="zh-CN"/>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993804431502719E-2"/>
          <c:y val="7.0623926023245687E-2"/>
          <c:w val="0.92694431754740025"/>
          <c:h val="0.73032821170476137"/>
        </c:manualLayout>
      </c:layout>
      <c:barChart>
        <c:barDir val="col"/>
        <c:grouping val="clustered"/>
        <c:varyColors val="0"/>
        <c:ser>
          <c:idx val="0"/>
          <c:order val="0"/>
          <c:tx>
            <c:strRef>
              <c:f>肠球菌!$B$1</c:f>
              <c:strCache>
                <c:ptCount val="1"/>
                <c:pt idx="0">
                  <c:v>屎肠球菌</c:v>
                </c:pt>
              </c:strCache>
            </c:strRef>
          </c:tx>
          <c:spPr>
            <a:gradFill flip="none" rotWithShape="1">
              <a:gsLst>
                <a:gs pos="0">
                  <a:schemeClr val="tx1"/>
                </a:gs>
                <a:gs pos="50000">
                  <a:srgbClr val="CA06C1"/>
                </a:gs>
                <a:gs pos="100000">
                  <a:schemeClr val="tx1"/>
                </a:gs>
              </a:gsLst>
              <a:lin ang="0" scaled="0"/>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肠球菌!$A$2:$A$16</c:f>
              <c:strCache>
                <c:ptCount val="15"/>
                <c:pt idx="0">
                  <c:v>替加环素</c:v>
                </c:pt>
                <c:pt idx="1">
                  <c:v>利奈唑胺</c:v>
                </c:pt>
                <c:pt idx="2">
                  <c:v>氯霉素</c:v>
                </c:pt>
                <c:pt idx="3">
                  <c:v>替考拉宁</c:v>
                </c:pt>
                <c:pt idx="4">
                  <c:v>去甲万古霉素</c:v>
                </c:pt>
                <c:pt idx="5">
                  <c:v>万古霉素</c:v>
                </c:pt>
                <c:pt idx="6">
                  <c:v>磷霉素</c:v>
                </c:pt>
                <c:pt idx="7">
                  <c:v>高浓度链霉素</c:v>
                </c:pt>
                <c:pt idx="8">
                  <c:v>高浓度庆大霉素</c:v>
                </c:pt>
                <c:pt idx="9">
                  <c:v>呋喃妥因</c:v>
                </c:pt>
                <c:pt idx="10">
                  <c:v>利福平</c:v>
                </c:pt>
                <c:pt idx="11">
                  <c:v>左氧氟沙星</c:v>
                </c:pt>
                <c:pt idx="12">
                  <c:v>红霉素</c:v>
                </c:pt>
                <c:pt idx="13">
                  <c:v>环丙沙星</c:v>
                </c:pt>
                <c:pt idx="14">
                  <c:v>氨苄西林</c:v>
                </c:pt>
              </c:strCache>
            </c:strRef>
          </c:cat>
          <c:val>
            <c:numRef>
              <c:f>肠球菌!$B$2:$B$16</c:f>
              <c:numCache>
                <c:formatCode>General</c:formatCode>
                <c:ptCount val="15"/>
                <c:pt idx="0">
                  <c:v>0.3</c:v>
                </c:pt>
                <c:pt idx="1">
                  <c:v>0.7</c:v>
                </c:pt>
                <c:pt idx="2">
                  <c:v>2.6</c:v>
                </c:pt>
                <c:pt idx="3">
                  <c:v>4.4000000000000004</c:v>
                </c:pt>
                <c:pt idx="4">
                  <c:v>2.2999999999999998</c:v>
                </c:pt>
                <c:pt idx="5">
                  <c:v>5.0999999999999996</c:v>
                </c:pt>
                <c:pt idx="6">
                  <c:v>16.5</c:v>
                </c:pt>
                <c:pt idx="7">
                  <c:v>27.6</c:v>
                </c:pt>
                <c:pt idx="8">
                  <c:v>39.700000000000003</c:v>
                </c:pt>
                <c:pt idx="9">
                  <c:v>45.6</c:v>
                </c:pt>
                <c:pt idx="10">
                  <c:v>79.599999999999994</c:v>
                </c:pt>
                <c:pt idx="11">
                  <c:v>86.2</c:v>
                </c:pt>
                <c:pt idx="12">
                  <c:v>86.4</c:v>
                </c:pt>
                <c:pt idx="13">
                  <c:v>86.9</c:v>
                </c:pt>
                <c:pt idx="14">
                  <c:v>91.4</c:v>
                </c:pt>
              </c:numCache>
            </c:numRef>
          </c:val>
          <c:extLst>
            <c:ext xmlns:c16="http://schemas.microsoft.com/office/drawing/2014/chart" uri="{C3380CC4-5D6E-409C-BE32-E72D297353CC}">
              <c16:uniqueId val="{00000000-1A88-48A5-B18B-C3F1E7A858C1}"/>
            </c:ext>
          </c:extLst>
        </c:ser>
        <c:ser>
          <c:idx val="1"/>
          <c:order val="1"/>
          <c:tx>
            <c:strRef>
              <c:f>肠球菌!$C$1</c:f>
              <c:strCache>
                <c:ptCount val="1"/>
                <c:pt idx="0">
                  <c:v>粪肠球菌</c:v>
                </c:pt>
              </c:strCache>
            </c:strRef>
          </c:tx>
          <c:spPr>
            <a:gradFill>
              <a:gsLst>
                <a:gs pos="0">
                  <a:schemeClr val="tx1"/>
                </a:gs>
                <a:gs pos="50000">
                  <a:srgbClr val="EBE115"/>
                </a:gs>
                <a:gs pos="100000">
                  <a:schemeClr val="tx1"/>
                </a:gs>
              </a:gsLst>
              <a:lin ang="0" scaled="0"/>
            </a:gradFill>
            <a:ln>
              <a:noFill/>
            </a:ln>
            <a:effectLst/>
          </c:spPr>
          <c:invertIfNegative val="0"/>
          <c:dLbls>
            <c:dLbl>
              <c:idx val="6"/>
              <c:layout>
                <c:manualLayout>
                  <c:x val="3.527327063764074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797-408A-B5ED-26CAB8C01438}"/>
                </c:ext>
              </c:extLst>
            </c:dLbl>
            <c:dLbl>
              <c:idx val="7"/>
              <c:layout>
                <c:manualLayout>
                  <c:x val="7.0546541275281491E-3"/>
                  <c:y val="4.703101880851826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797-408A-B5ED-26CAB8C01438}"/>
                </c:ext>
              </c:extLst>
            </c:dLbl>
            <c:dLbl>
              <c:idx val="9"/>
              <c:layout>
                <c:manualLayout>
                  <c:x val="3.527327063763988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797-408A-B5ED-26CAB8C01438}"/>
                </c:ext>
              </c:extLst>
            </c:dLbl>
            <c:dLbl>
              <c:idx val="10"/>
              <c:layout>
                <c:manualLayout>
                  <c:x val="2.3515513758427162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797-408A-B5ED-26CAB8C01438}"/>
                </c:ext>
              </c:extLst>
            </c:dLbl>
            <c:dLbl>
              <c:idx val="11"/>
              <c:layout>
                <c:manualLayout>
                  <c:x val="2.3515513758427162E-3"/>
                  <c:y val="-2.351550940425956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97-408A-B5ED-26CAB8C01438}"/>
                </c:ext>
              </c:extLst>
            </c:dLbl>
            <c:dLbl>
              <c:idx val="12"/>
              <c:layout>
                <c:manualLayout>
                  <c:x val="5.878878439606790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797-408A-B5ED-26CAB8C01438}"/>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肠球菌!$A$2:$A$16</c:f>
              <c:strCache>
                <c:ptCount val="15"/>
                <c:pt idx="0">
                  <c:v>替加环素</c:v>
                </c:pt>
                <c:pt idx="1">
                  <c:v>利奈唑胺</c:v>
                </c:pt>
                <c:pt idx="2">
                  <c:v>氯霉素</c:v>
                </c:pt>
                <c:pt idx="3">
                  <c:v>替考拉宁</c:v>
                </c:pt>
                <c:pt idx="4">
                  <c:v>去甲万古霉素</c:v>
                </c:pt>
                <c:pt idx="5">
                  <c:v>万古霉素</c:v>
                </c:pt>
                <c:pt idx="6">
                  <c:v>磷霉素</c:v>
                </c:pt>
                <c:pt idx="7">
                  <c:v>高浓度链霉素</c:v>
                </c:pt>
                <c:pt idx="8">
                  <c:v>高浓度庆大霉素</c:v>
                </c:pt>
                <c:pt idx="9">
                  <c:v>呋喃妥因</c:v>
                </c:pt>
                <c:pt idx="10">
                  <c:v>利福平</c:v>
                </c:pt>
                <c:pt idx="11">
                  <c:v>左氧氟沙星</c:v>
                </c:pt>
                <c:pt idx="12">
                  <c:v>红霉素</c:v>
                </c:pt>
                <c:pt idx="13">
                  <c:v>环丙沙星</c:v>
                </c:pt>
                <c:pt idx="14">
                  <c:v>氨苄西林</c:v>
                </c:pt>
              </c:strCache>
            </c:strRef>
          </c:cat>
          <c:val>
            <c:numRef>
              <c:f>肠球菌!$C$2:$C$16</c:f>
              <c:numCache>
                <c:formatCode>General</c:formatCode>
                <c:ptCount val="15"/>
                <c:pt idx="0">
                  <c:v>0</c:v>
                </c:pt>
                <c:pt idx="1">
                  <c:v>4.4000000000000004</c:v>
                </c:pt>
                <c:pt idx="2">
                  <c:v>26</c:v>
                </c:pt>
                <c:pt idx="3">
                  <c:v>0.2</c:v>
                </c:pt>
                <c:pt idx="5">
                  <c:v>0.1</c:v>
                </c:pt>
                <c:pt idx="6">
                  <c:v>2.2000000000000002</c:v>
                </c:pt>
                <c:pt idx="7">
                  <c:v>26</c:v>
                </c:pt>
                <c:pt idx="8">
                  <c:v>36.6</c:v>
                </c:pt>
                <c:pt idx="9">
                  <c:v>1.1000000000000001</c:v>
                </c:pt>
                <c:pt idx="10">
                  <c:v>61.5</c:v>
                </c:pt>
                <c:pt idx="11">
                  <c:v>34.6</c:v>
                </c:pt>
                <c:pt idx="12">
                  <c:v>62.1</c:v>
                </c:pt>
                <c:pt idx="13">
                  <c:v>35.4</c:v>
                </c:pt>
                <c:pt idx="14">
                  <c:v>1.6</c:v>
                </c:pt>
              </c:numCache>
            </c:numRef>
          </c:val>
          <c:extLst>
            <c:ext xmlns:c16="http://schemas.microsoft.com/office/drawing/2014/chart" uri="{C3380CC4-5D6E-409C-BE32-E72D297353CC}">
              <c16:uniqueId val="{00000001-1A88-48A5-B18B-C3F1E7A858C1}"/>
            </c:ext>
          </c:extLst>
        </c:ser>
        <c:dLbls>
          <c:dLblPos val="outEnd"/>
          <c:showLegendKey val="0"/>
          <c:showVal val="1"/>
          <c:showCatName val="0"/>
          <c:showSerName val="0"/>
          <c:showPercent val="0"/>
          <c:showBubbleSize val="0"/>
        </c:dLbls>
        <c:gapWidth val="150"/>
        <c:axId val="2060094960"/>
        <c:axId val="2060090640"/>
      </c:barChart>
      <c:catAx>
        <c:axId val="2060094960"/>
        <c:scaling>
          <c:orientation val="minMax"/>
        </c:scaling>
        <c:delete val="0"/>
        <c:axPos val="b"/>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100" b="0"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2060090640"/>
        <c:crosses val="autoZero"/>
        <c:auto val="1"/>
        <c:lblAlgn val="ctr"/>
        <c:lblOffset val="100"/>
        <c:noMultiLvlLbl val="0"/>
      </c:catAx>
      <c:valAx>
        <c:axId val="2060090640"/>
        <c:scaling>
          <c:orientation val="minMax"/>
        </c:scaling>
        <c:delete val="0"/>
        <c:axPos val="l"/>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050" b="0"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2060094960"/>
        <c:crosses val="autoZero"/>
        <c:crossBetween val="between"/>
      </c:valAx>
      <c:spPr>
        <a:noFill/>
        <a:ln w="25400">
          <a:solidFill>
            <a:srgbClr val="0054A6"/>
          </a:solidFill>
        </a:ln>
        <a:effectLst/>
      </c:spPr>
    </c:plotArea>
    <c:legend>
      <c:legendPos val="t"/>
      <c:layout>
        <c:manualLayout>
          <c:xMode val="edge"/>
          <c:yMode val="edge"/>
          <c:x val="5.1296510579969944E-2"/>
          <c:y val="9.3831688556270679E-2"/>
          <c:w val="0.20627230198746635"/>
          <c:h val="6.529146445124008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b="1" dirty="0">
                <a:latin typeface="楷体" panose="02010609060101010101" pitchFamily="49" charset="-122"/>
                <a:ea typeface="楷体" panose="02010609060101010101" pitchFamily="49" charset="-122"/>
              </a:rPr>
              <a:t>康替唑胺 </a:t>
            </a:r>
            <a:r>
              <a:rPr lang="en-US" altLang="zh-CN" b="1" i="1" dirty="0">
                <a:latin typeface="楷体" panose="02010609060101010101" pitchFamily="49" charset="-122"/>
                <a:ea typeface="楷体" panose="02010609060101010101" pitchFamily="49" charset="-122"/>
              </a:rPr>
              <a:t>Vs</a:t>
            </a:r>
            <a:r>
              <a:rPr lang="en-US" altLang="zh-CN" b="1" dirty="0">
                <a:latin typeface="楷体" panose="02010609060101010101" pitchFamily="49" charset="-122"/>
                <a:ea typeface="楷体" panose="02010609060101010101" pitchFamily="49" charset="-122"/>
              </a:rPr>
              <a:t> </a:t>
            </a:r>
            <a:r>
              <a:rPr lang="zh-CN" altLang="en-US" b="1" dirty="0">
                <a:latin typeface="楷体" panose="02010609060101010101" pitchFamily="49" charset="-122"/>
                <a:ea typeface="楷体" panose="02010609060101010101" pitchFamily="49" charset="-122"/>
              </a:rPr>
              <a:t>粪肠球菌</a:t>
            </a:r>
            <a:r>
              <a:rPr lang="en-US" altLang="zh-CN" b="1" dirty="0">
                <a:latin typeface="楷体" panose="02010609060101010101" pitchFamily="49" charset="-122"/>
                <a:ea typeface="楷体" panose="02010609060101010101" pitchFamily="49" charset="-122"/>
              </a:rPr>
              <a:t>(n=421)</a:t>
            </a:r>
            <a:endParaRPr lang="zh-CN" altLang="en-US" b="1" dirty="0">
              <a:latin typeface="楷体" panose="02010609060101010101" pitchFamily="49" charset="-122"/>
              <a:ea typeface="楷体" panose="02010609060101010101" pitchFamily="49" charset="-122"/>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barChart>
        <c:barDir val="col"/>
        <c:grouping val="clustered"/>
        <c:varyColors val="0"/>
        <c:ser>
          <c:idx val="0"/>
          <c:order val="0"/>
          <c:spPr>
            <a:gradFill flip="none" rotWithShape="1">
              <a:gsLst>
                <a:gs pos="0">
                  <a:srgbClr val="1C1C1C"/>
                </a:gs>
                <a:gs pos="50000">
                  <a:srgbClr val="E7BB01"/>
                </a:gs>
                <a:gs pos="100000">
                  <a:srgbClr val="1C1C1C"/>
                </a:gs>
              </a:gsLst>
              <a:lin ang="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data!$C$1:$I$1</c:f>
              <c:strCache>
                <c:ptCount val="7"/>
                <c:pt idx="0">
                  <c:v>&lt;=0.25</c:v>
                </c:pt>
                <c:pt idx="1">
                  <c:v>0.5</c:v>
                </c:pt>
                <c:pt idx="2">
                  <c:v>1</c:v>
                </c:pt>
                <c:pt idx="3">
                  <c:v>2</c:v>
                </c:pt>
                <c:pt idx="4">
                  <c:v>4</c:v>
                </c:pt>
                <c:pt idx="5">
                  <c:v>8</c:v>
                </c:pt>
                <c:pt idx="6">
                  <c:v>&gt;8</c:v>
                </c:pt>
              </c:strCache>
            </c:strRef>
          </c:cat>
          <c:val>
            <c:numRef>
              <c:f>data!$C$2:$I$2</c:f>
              <c:numCache>
                <c:formatCode>General</c:formatCode>
                <c:ptCount val="7"/>
                <c:pt idx="0">
                  <c:v>1</c:v>
                </c:pt>
                <c:pt idx="1">
                  <c:v>7</c:v>
                </c:pt>
                <c:pt idx="2">
                  <c:v>113</c:v>
                </c:pt>
                <c:pt idx="3">
                  <c:v>265</c:v>
                </c:pt>
                <c:pt idx="4">
                  <c:v>29</c:v>
                </c:pt>
                <c:pt idx="5">
                  <c:v>2</c:v>
                </c:pt>
                <c:pt idx="6">
                  <c:v>4</c:v>
                </c:pt>
              </c:numCache>
            </c:numRef>
          </c:val>
          <c:extLst>
            <c:ext xmlns:c16="http://schemas.microsoft.com/office/drawing/2014/chart" uri="{C3380CC4-5D6E-409C-BE32-E72D297353CC}">
              <c16:uniqueId val="{00000000-9F72-48FB-A6C7-2D41CED40336}"/>
            </c:ext>
          </c:extLst>
        </c:ser>
        <c:dLbls>
          <c:dLblPos val="outEnd"/>
          <c:showLegendKey val="0"/>
          <c:showVal val="1"/>
          <c:showCatName val="0"/>
          <c:showSerName val="0"/>
          <c:showPercent val="0"/>
          <c:showBubbleSize val="0"/>
        </c:dLbls>
        <c:gapWidth val="219"/>
        <c:overlap val="-27"/>
        <c:axId val="1480149695"/>
        <c:axId val="1480147295"/>
      </c:barChart>
      <c:catAx>
        <c:axId val="1480149695"/>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altLang="zh-CN" b="1">
                    <a:latin typeface="Calibri" panose="020F0502020204030204" pitchFamily="34" charset="0"/>
                    <a:cs typeface="Calibri" panose="020F0502020204030204" pitchFamily="34" charset="0"/>
                  </a:rPr>
                  <a:t>MIC(mg/L)</a:t>
                </a:r>
                <a:endParaRPr lang="zh-CN" altLang="en-US" b="1">
                  <a:latin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ltLang="en-US"/>
            </a:p>
          </c:txPr>
        </c:title>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80147295"/>
        <c:crosses val="autoZero"/>
        <c:auto val="1"/>
        <c:lblAlgn val="ctr"/>
        <c:lblOffset val="100"/>
        <c:noMultiLvlLbl val="0"/>
      </c:catAx>
      <c:valAx>
        <c:axId val="1480147295"/>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zh-CN" altLang="en-US" sz="1100" b="1" dirty="0">
                    <a:latin typeface="楷体" panose="02010609060101010101" pitchFamily="49" charset="-122"/>
                    <a:ea typeface="楷体" panose="02010609060101010101" pitchFamily="49" charset="-122"/>
                  </a:rPr>
                  <a:t>株数</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80149695"/>
        <c:crosses val="autoZero"/>
        <c:crossBetween val="between"/>
      </c:valAx>
      <c:spPr>
        <a:noFill/>
        <a:ln w="22225">
          <a:solidFill>
            <a:schemeClr val="accent5">
              <a:lumMod val="75000"/>
            </a:schemeClr>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b="1" dirty="0">
                <a:latin typeface="楷体" panose="02010609060101010101" pitchFamily="49" charset="-122"/>
                <a:ea typeface="楷体" panose="02010609060101010101" pitchFamily="49" charset="-122"/>
              </a:rPr>
              <a:t>康替唑胺 </a:t>
            </a:r>
            <a:r>
              <a:rPr lang="en-US" altLang="zh-CN" b="1" i="1" dirty="0">
                <a:latin typeface="楷体" panose="02010609060101010101" pitchFamily="49" charset="-122"/>
                <a:ea typeface="楷体" panose="02010609060101010101" pitchFamily="49" charset="-122"/>
              </a:rPr>
              <a:t>Vs</a:t>
            </a:r>
            <a:r>
              <a:rPr lang="en-US" altLang="zh-CN" b="1" dirty="0">
                <a:latin typeface="楷体" panose="02010609060101010101" pitchFamily="49" charset="-122"/>
                <a:ea typeface="楷体" panose="02010609060101010101" pitchFamily="49" charset="-122"/>
              </a:rPr>
              <a:t> </a:t>
            </a:r>
            <a:r>
              <a:rPr lang="zh-CN" altLang="en-US" b="1" dirty="0">
                <a:latin typeface="楷体" panose="02010609060101010101" pitchFamily="49" charset="-122"/>
                <a:ea typeface="楷体" panose="02010609060101010101" pitchFamily="49" charset="-122"/>
              </a:rPr>
              <a:t>屎肠球菌</a:t>
            </a:r>
            <a:r>
              <a:rPr lang="en-US" altLang="zh-CN" b="1" dirty="0">
                <a:latin typeface="楷体" panose="02010609060101010101" pitchFamily="49" charset="-122"/>
                <a:ea typeface="楷体" panose="02010609060101010101" pitchFamily="49" charset="-122"/>
              </a:rPr>
              <a:t>(n=395)</a:t>
            </a:r>
            <a:endParaRPr lang="zh-CN" altLang="en-US" b="1" dirty="0">
              <a:latin typeface="楷体" panose="02010609060101010101" pitchFamily="49" charset="-122"/>
              <a:ea typeface="楷体" panose="02010609060101010101" pitchFamily="49" charset="-122"/>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barChart>
        <c:barDir val="col"/>
        <c:grouping val="clustered"/>
        <c:varyColors val="0"/>
        <c:ser>
          <c:idx val="0"/>
          <c:order val="0"/>
          <c:spPr>
            <a:gradFill flip="none" rotWithShape="1">
              <a:gsLst>
                <a:gs pos="0">
                  <a:schemeClr val="tx1"/>
                </a:gs>
                <a:gs pos="50000">
                  <a:srgbClr val="AA1BB5"/>
                </a:gs>
                <a:gs pos="100000">
                  <a:schemeClr val="tx1"/>
                </a:gs>
              </a:gsLst>
              <a:lin ang="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data!$C$5:$I$5</c:f>
              <c:strCache>
                <c:ptCount val="7"/>
                <c:pt idx="0">
                  <c:v>0.25</c:v>
                </c:pt>
                <c:pt idx="1">
                  <c:v>0.5</c:v>
                </c:pt>
                <c:pt idx="2">
                  <c:v>1</c:v>
                </c:pt>
                <c:pt idx="3">
                  <c:v>2</c:v>
                </c:pt>
                <c:pt idx="4">
                  <c:v>4</c:v>
                </c:pt>
                <c:pt idx="5">
                  <c:v>8</c:v>
                </c:pt>
                <c:pt idx="6">
                  <c:v>&gt;8</c:v>
                </c:pt>
              </c:strCache>
            </c:strRef>
          </c:cat>
          <c:val>
            <c:numRef>
              <c:f>data!$C$6:$I$6</c:f>
              <c:numCache>
                <c:formatCode>General</c:formatCode>
                <c:ptCount val="7"/>
                <c:pt idx="1">
                  <c:v>4</c:v>
                </c:pt>
                <c:pt idx="2">
                  <c:v>213</c:v>
                </c:pt>
                <c:pt idx="3">
                  <c:v>167</c:v>
                </c:pt>
                <c:pt idx="4">
                  <c:v>6</c:v>
                </c:pt>
                <c:pt idx="5">
                  <c:v>1</c:v>
                </c:pt>
                <c:pt idx="6">
                  <c:v>4</c:v>
                </c:pt>
              </c:numCache>
            </c:numRef>
          </c:val>
          <c:extLst>
            <c:ext xmlns:c16="http://schemas.microsoft.com/office/drawing/2014/chart" uri="{C3380CC4-5D6E-409C-BE32-E72D297353CC}">
              <c16:uniqueId val="{00000000-B6D5-4392-8E03-43315B6A35EF}"/>
            </c:ext>
          </c:extLst>
        </c:ser>
        <c:dLbls>
          <c:dLblPos val="outEnd"/>
          <c:showLegendKey val="0"/>
          <c:showVal val="1"/>
          <c:showCatName val="0"/>
          <c:showSerName val="0"/>
          <c:showPercent val="0"/>
          <c:showBubbleSize val="0"/>
        </c:dLbls>
        <c:gapWidth val="219"/>
        <c:overlap val="-27"/>
        <c:axId val="1480137695"/>
        <c:axId val="1480164095"/>
      </c:barChart>
      <c:catAx>
        <c:axId val="1480137695"/>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altLang="zh-CN" sz="1100" b="1">
                    <a:latin typeface="Calibri" panose="020F0502020204030204" pitchFamily="34" charset="0"/>
                    <a:cs typeface="Calibri" panose="020F0502020204030204" pitchFamily="34" charset="0"/>
                  </a:rPr>
                  <a:t>MIC (mg/L)</a:t>
                </a:r>
                <a:endParaRPr lang="zh-CN" altLang="en-US" sz="1100" b="1">
                  <a:latin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ltLang="en-US"/>
            </a:p>
          </c:txPr>
        </c:title>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p>
        </c:txPr>
        <c:crossAx val="1480164095"/>
        <c:crosses val="autoZero"/>
        <c:auto val="1"/>
        <c:lblAlgn val="ctr"/>
        <c:lblOffset val="100"/>
        <c:noMultiLvlLbl val="0"/>
      </c:catAx>
      <c:valAx>
        <c:axId val="1480164095"/>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zh-CN" altLang="en-US" sz="1100" b="1">
                    <a:latin typeface="楷体" panose="02010609060101010101" pitchFamily="49" charset="-122"/>
                    <a:ea typeface="楷体" panose="02010609060101010101" pitchFamily="49" charset="-122"/>
                  </a:rPr>
                  <a:t>株数</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in"/>
        <c:minorTickMark val="none"/>
        <c:tickLblPos val="nextTo"/>
        <c:spPr>
          <a:noFill/>
          <a:ln>
            <a:solidFill>
              <a:schemeClr val="accent5">
                <a:lumMod val="75000"/>
              </a:schemeClr>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p>
        </c:txPr>
        <c:crossAx val="1480137695"/>
        <c:crosses val="autoZero"/>
        <c:crossBetween val="between"/>
      </c:valAx>
      <c:spPr>
        <a:noFill/>
        <a:ln w="25400">
          <a:solidFill>
            <a:schemeClr val="accent5">
              <a:lumMod val="75000"/>
            </a:schemeClr>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396261624468487E-2"/>
          <c:y val="2.5447073830049894E-2"/>
          <c:w val="0.93427963768402422"/>
          <c:h val="0.85365798505955981"/>
        </c:manualLayout>
      </c:layout>
      <c:lineChart>
        <c:grouping val="standard"/>
        <c:varyColors val="0"/>
        <c:ser>
          <c:idx val="0"/>
          <c:order val="0"/>
          <c:tx>
            <c:strRef>
              <c:f>data!$B$1</c:f>
              <c:strCache>
                <c:ptCount val="1"/>
                <c:pt idx="0">
                  <c:v>大肠埃希菌</c:v>
                </c:pt>
              </c:strCache>
            </c:strRef>
          </c:tx>
          <c:spPr>
            <a:ln w="28575" cap="rnd">
              <a:solidFill>
                <a:srgbClr val="FF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data!$B$2:$B$21</c:f>
              <c:numCache>
                <c:formatCode>General</c:formatCode>
                <c:ptCount val="20"/>
                <c:pt idx="0">
                  <c:v>25.9</c:v>
                </c:pt>
                <c:pt idx="1">
                  <c:v>26.6</c:v>
                </c:pt>
                <c:pt idx="2">
                  <c:v>27.6</c:v>
                </c:pt>
                <c:pt idx="3">
                  <c:v>26.5</c:v>
                </c:pt>
                <c:pt idx="4">
                  <c:v>25.8</c:v>
                </c:pt>
                <c:pt idx="5">
                  <c:v>26.9</c:v>
                </c:pt>
                <c:pt idx="6">
                  <c:v>28.4</c:v>
                </c:pt>
                <c:pt idx="7">
                  <c:v>27.3</c:v>
                </c:pt>
                <c:pt idx="8">
                  <c:v>27.2</c:v>
                </c:pt>
                <c:pt idx="9">
                  <c:v>28.8</c:v>
                </c:pt>
                <c:pt idx="10">
                  <c:v>27.8</c:v>
                </c:pt>
                <c:pt idx="11">
                  <c:v>27.2</c:v>
                </c:pt>
                <c:pt idx="12">
                  <c:v>27.2</c:v>
                </c:pt>
                <c:pt idx="13">
                  <c:v>26.7</c:v>
                </c:pt>
                <c:pt idx="14">
                  <c:v>26.8</c:v>
                </c:pt>
                <c:pt idx="15">
                  <c:v>27.4</c:v>
                </c:pt>
                <c:pt idx="16">
                  <c:v>27.4</c:v>
                </c:pt>
                <c:pt idx="17">
                  <c:v>25.2</c:v>
                </c:pt>
                <c:pt idx="18">
                  <c:v>25.5</c:v>
                </c:pt>
                <c:pt idx="19">
                  <c:v>25.4</c:v>
                </c:pt>
              </c:numCache>
            </c:numRef>
          </c:val>
          <c:smooth val="0"/>
          <c:extLst>
            <c:ext xmlns:c16="http://schemas.microsoft.com/office/drawing/2014/chart" uri="{C3380CC4-5D6E-409C-BE32-E72D297353CC}">
              <c16:uniqueId val="{00000000-5425-4341-99DC-3E1317FC4509}"/>
            </c:ext>
          </c:extLst>
        </c:ser>
        <c:ser>
          <c:idx val="1"/>
          <c:order val="1"/>
          <c:tx>
            <c:strRef>
              <c:f>data!$C$1</c:f>
              <c:strCache>
                <c:ptCount val="1"/>
                <c:pt idx="0">
                  <c:v>铜绿假单胞菌</c:v>
                </c:pt>
              </c:strCache>
            </c:strRef>
          </c:tx>
          <c:spPr>
            <a:ln w="28575" cap="rnd">
              <a:solidFill>
                <a:schemeClr val="tx1"/>
              </a:solidFill>
              <a:round/>
            </a:ln>
            <a:effectLst/>
          </c:spPr>
          <c:marker>
            <c:symbol val="none"/>
          </c:marker>
          <c:dLbls>
            <c:dLbl>
              <c:idx val="0"/>
              <c:layout>
                <c:manualLayout>
                  <c:x val="-1.8650712044218816E-2"/>
                  <c:y val="-2.2533547449777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37-4818-AFD5-22ED39C9F032}"/>
                </c:ext>
              </c:extLst>
            </c:dLbl>
            <c:dLbl>
              <c:idx val="1"/>
              <c:layout>
                <c:manualLayout>
                  <c:x val="-1.8650712044218806E-2"/>
                  <c:y val="-1.7793375142648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37-4818-AFD5-22ED39C9F032}"/>
                </c:ext>
              </c:extLst>
            </c:dLbl>
            <c:dLbl>
              <c:idx val="2"/>
              <c:layout>
                <c:manualLayout>
                  <c:x val="-1.9939186055748744E-2"/>
                  <c:y val="-2.0163461296213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37-4818-AFD5-22ED39C9F032}"/>
                </c:ext>
              </c:extLst>
            </c:dLbl>
            <c:dLbl>
              <c:idx val="3"/>
              <c:layout>
                <c:manualLayout>
                  <c:x val="-2.1227660067278657E-2"/>
                  <c:y val="-1.54232889890836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337-4818-AFD5-22ED39C9F032}"/>
                </c:ext>
              </c:extLst>
            </c:dLbl>
            <c:dLbl>
              <c:idx val="4"/>
              <c:layout>
                <c:manualLayout>
                  <c:x val="-1.8650712044218806E-2"/>
                  <c:y val="-1.54232889890836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337-4818-AFD5-22ED39C9F032}"/>
                </c:ext>
              </c:extLst>
            </c:dLbl>
            <c:dLbl>
              <c:idx val="5"/>
              <c:layout>
                <c:manualLayout>
                  <c:x val="-1.6073764021159023E-2"/>
                  <c:y val="-2.72737197569075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337-4818-AFD5-22ED39C9F032}"/>
                </c:ext>
              </c:extLst>
            </c:dLbl>
            <c:dLbl>
              <c:idx val="6"/>
              <c:delete val="1"/>
              <c:extLst>
                <c:ext xmlns:c15="http://schemas.microsoft.com/office/drawing/2012/chart" uri="{CE6537A1-D6FC-4f65-9D91-7224C49458BB}"/>
                <c:ext xmlns:c16="http://schemas.microsoft.com/office/drawing/2014/chart" uri="{C3380CC4-5D6E-409C-BE32-E72D297353CC}">
                  <c16:uniqueId val="{00000011-2337-4818-AFD5-22ED39C9F032}"/>
                </c:ext>
              </c:extLst>
            </c:dLbl>
            <c:dLbl>
              <c:idx val="13"/>
              <c:layout>
                <c:manualLayout>
                  <c:x val="-2.251613407880855E-2"/>
                  <c:y val="-2.0163461296213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337-4818-AFD5-22ED39C9F032}"/>
                </c:ext>
              </c:extLst>
            </c:dLbl>
            <c:dLbl>
              <c:idx val="14"/>
              <c:layout>
                <c:manualLayout>
                  <c:x val="-2.122766006727873E-2"/>
                  <c:y val="2.48681756215177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337-4818-AFD5-22ED39C9F032}"/>
                </c:ext>
              </c:extLst>
            </c:dLbl>
            <c:dLbl>
              <c:idx val="15"/>
              <c:layout>
                <c:manualLayout>
                  <c:x val="-1.8650712044218806E-2"/>
                  <c:y val="-2.01634612962132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337-4818-AFD5-22ED39C9F032}"/>
                </c:ext>
              </c:extLst>
            </c:dLbl>
            <c:dLbl>
              <c:idx val="17"/>
              <c:layout>
                <c:manualLayout>
                  <c:x val="-2.251613407880855E-2"/>
                  <c:y val="-3.67540643711666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337-4818-AFD5-22ED39C9F032}"/>
                </c:ext>
              </c:extLst>
            </c:dLbl>
            <c:dLbl>
              <c:idx val="19"/>
              <c:layout>
                <c:manualLayout>
                  <c:x val="-1.854012647944989E-2"/>
                  <c:y val="-2.01634612962132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2337-4818-AFD5-22ED39C9F03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data!$A$2:$A$21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data!$C$2:$C$21</c:f>
              <c:numCache>
                <c:formatCode>General</c:formatCode>
                <c:ptCount val="20"/>
                <c:pt idx="0">
                  <c:v>17.399999999999999</c:v>
                </c:pt>
                <c:pt idx="1">
                  <c:v>17.2</c:v>
                </c:pt>
                <c:pt idx="2">
                  <c:v>16.899999999999999</c:v>
                </c:pt>
                <c:pt idx="3">
                  <c:v>16.399999999999999</c:v>
                </c:pt>
                <c:pt idx="4">
                  <c:v>15.8</c:v>
                </c:pt>
                <c:pt idx="5">
                  <c:v>14.8</c:v>
                </c:pt>
                <c:pt idx="6">
                  <c:v>14.1</c:v>
                </c:pt>
                <c:pt idx="7">
                  <c:v>14</c:v>
                </c:pt>
                <c:pt idx="8">
                  <c:v>13.4</c:v>
                </c:pt>
                <c:pt idx="9">
                  <c:v>13</c:v>
                </c:pt>
                <c:pt idx="10">
                  <c:v>12.4</c:v>
                </c:pt>
                <c:pt idx="11">
                  <c:v>12.1</c:v>
                </c:pt>
                <c:pt idx="12">
                  <c:v>12.3</c:v>
                </c:pt>
                <c:pt idx="13">
                  <c:v>13.3</c:v>
                </c:pt>
                <c:pt idx="14">
                  <c:v>12.8</c:v>
                </c:pt>
                <c:pt idx="15">
                  <c:v>11.7</c:v>
                </c:pt>
                <c:pt idx="16">
                  <c:v>10.6</c:v>
                </c:pt>
                <c:pt idx="17">
                  <c:v>10.1</c:v>
                </c:pt>
                <c:pt idx="18">
                  <c:v>10.9</c:v>
                </c:pt>
                <c:pt idx="19">
                  <c:v>10.7</c:v>
                </c:pt>
              </c:numCache>
            </c:numRef>
          </c:val>
          <c:smooth val="0"/>
          <c:extLst>
            <c:ext xmlns:c16="http://schemas.microsoft.com/office/drawing/2014/chart" uri="{C3380CC4-5D6E-409C-BE32-E72D297353CC}">
              <c16:uniqueId val="{00000001-5425-4341-99DC-3E1317FC4509}"/>
            </c:ext>
          </c:extLst>
        </c:ser>
        <c:ser>
          <c:idx val="2"/>
          <c:order val="2"/>
          <c:tx>
            <c:strRef>
              <c:f>data!$D$1</c:f>
              <c:strCache>
                <c:ptCount val="1"/>
                <c:pt idx="0">
                  <c:v>肺炎克雷伯菌</c:v>
                </c:pt>
              </c:strCache>
            </c:strRef>
          </c:tx>
          <c:spPr>
            <a:ln w="28575" cap="rnd">
              <a:solidFill>
                <a:srgbClr val="7030A0"/>
              </a:solidFill>
              <a:round/>
            </a:ln>
            <a:effectLst/>
          </c:spPr>
          <c:marker>
            <c:symbol val="none"/>
          </c:marker>
          <c:dLbls>
            <c:dLbl>
              <c:idx val="2"/>
              <c:layout>
                <c:manualLayout>
                  <c:x val="-2.11825127495518E-2"/>
                  <c:y val="2.10877948961034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337-4818-AFD5-22ED39C9F032}"/>
                </c:ext>
              </c:extLst>
            </c:dLbl>
            <c:dLbl>
              <c:idx val="4"/>
              <c:layout>
                <c:manualLayout>
                  <c:x val="-2.2470986761081713E-2"/>
                  <c:y val="9.237364128279513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37-4818-AFD5-22ED39C9F032}"/>
                </c:ext>
              </c:extLst>
            </c:dLbl>
            <c:dLbl>
              <c:idx val="5"/>
              <c:delete val="1"/>
              <c:extLst>
                <c:ext xmlns:c15="http://schemas.microsoft.com/office/drawing/2012/chart" uri="{CE6537A1-D6FC-4f65-9D91-7224C49458BB}"/>
                <c:ext xmlns:c16="http://schemas.microsoft.com/office/drawing/2014/chart" uri="{C3380CC4-5D6E-409C-BE32-E72D297353CC}">
                  <c16:uniqueId val="{0000000E-2337-4818-AFD5-22ED39C9F03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data!$A$2:$A$21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data!$D$2:$D$21</c:f>
              <c:numCache>
                <c:formatCode>General</c:formatCode>
                <c:ptCount val="20"/>
                <c:pt idx="0">
                  <c:v>14</c:v>
                </c:pt>
                <c:pt idx="1">
                  <c:v>13.6</c:v>
                </c:pt>
                <c:pt idx="2">
                  <c:v>12.8</c:v>
                </c:pt>
                <c:pt idx="3">
                  <c:v>13.6</c:v>
                </c:pt>
                <c:pt idx="4">
                  <c:v>14.7</c:v>
                </c:pt>
                <c:pt idx="5">
                  <c:v>14.7</c:v>
                </c:pt>
                <c:pt idx="6">
                  <c:v>15</c:v>
                </c:pt>
                <c:pt idx="7">
                  <c:v>16.5</c:v>
                </c:pt>
                <c:pt idx="8">
                  <c:v>17.899999999999999</c:v>
                </c:pt>
                <c:pt idx="9">
                  <c:v>18.100000000000001</c:v>
                </c:pt>
                <c:pt idx="10">
                  <c:v>18.2</c:v>
                </c:pt>
                <c:pt idx="11">
                  <c:v>17.899999999999999</c:v>
                </c:pt>
                <c:pt idx="12">
                  <c:v>19.5</c:v>
                </c:pt>
                <c:pt idx="13">
                  <c:v>20.7</c:v>
                </c:pt>
                <c:pt idx="14">
                  <c:v>20.2</c:v>
                </c:pt>
                <c:pt idx="15">
                  <c:v>20.6</c:v>
                </c:pt>
                <c:pt idx="16">
                  <c:v>19.8</c:v>
                </c:pt>
                <c:pt idx="17">
                  <c:v>18.2</c:v>
                </c:pt>
                <c:pt idx="18">
                  <c:v>20</c:v>
                </c:pt>
                <c:pt idx="19">
                  <c:v>19.399999999999999</c:v>
                </c:pt>
              </c:numCache>
            </c:numRef>
          </c:val>
          <c:smooth val="0"/>
          <c:extLst>
            <c:ext xmlns:c16="http://schemas.microsoft.com/office/drawing/2014/chart" uri="{C3380CC4-5D6E-409C-BE32-E72D297353CC}">
              <c16:uniqueId val="{00000002-5425-4341-99DC-3E1317FC4509}"/>
            </c:ext>
          </c:extLst>
        </c:ser>
        <c:ser>
          <c:idx val="3"/>
          <c:order val="3"/>
          <c:tx>
            <c:strRef>
              <c:f>data!$E$1</c:f>
              <c:strCache>
                <c:ptCount val="1"/>
                <c:pt idx="0">
                  <c:v>鲍曼不动杆菌</c:v>
                </c:pt>
              </c:strCache>
            </c:strRef>
          </c:tx>
          <c:spPr>
            <a:ln w="28575" cap="rnd">
              <a:solidFill>
                <a:schemeClr val="accent4"/>
              </a:solidFill>
              <a:round/>
            </a:ln>
            <a:effectLst/>
          </c:spPr>
          <c:marker>
            <c:symbol val="none"/>
          </c:marker>
          <c:dLbls>
            <c:dLbl>
              <c:idx val="0"/>
              <c:layout>
                <c:manualLayout>
                  <c:x val="-2.3804608090338474E-2"/>
                  <c:y val="2.0163461296213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37-4818-AFD5-22ED39C9F032}"/>
                </c:ext>
              </c:extLst>
            </c:dLbl>
            <c:dLbl>
              <c:idx val="1"/>
              <c:layout>
                <c:manualLayout>
                  <c:x val="-1.9939186055748719E-2"/>
                  <c:y val="1.30532028355187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37-4818-AFD5-22ED39C9F032}"/>
                </c:ext>
              </c:extLst>
            </c:dLbl>
            <c:dLbl>
              <c:idx val="2"/>
              <c:layout>
                <c:manualLayout>
                  <c:x val="-2.1227660067278657E-2"/>
                  <c:y val="-1.30177448536938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337-4818-AFD5-22ED39C9F032}"/>
                </c:ext>
              </c:extLst>
            </c:dLbl>
            <c:dLbl>
              <c:idx val="3"/>
              <c:layout>
                <c:manualLayout>
                  <c:x val="-1.865071204421883E-2"/>
                  <c:y val="2.0163461296213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337-4818-AFD5-22ED39C9F032}"/>
                </c:ext>
              </c:extLst>
            </c:dLbl>
            <c:dLbl>
              <c:idx val="4"/>
              <c:layout>
                <c:manualLayout>
                  <c:x val="-1.7362238032688888E-2"/>
                  <c:y val="2.49036336033426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337-4818-AFD5-22ED39C9F032}"/>
                </c:ext>
              </c:extLst>
            </c:dLbl>
            <c:dLbl>
              <c:idx val="5"/>
              <c:layout>
                <c:manualLayout>
                  <c:x val="-1.7362238032688888E-2"/>
                  <c:y val="2.2533547449777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337-4818-AFD5-22ED39C9F032}"/>
                </c:ext>
              </c:extLst>
            </c:dLbl>
            <c:dLbl>
              <c:idx val="6"/>
              <c:layout>
                <c:manualLayout>
                  <c:x val="-1.6073764021159023E-2"/>
                  <c:y val="2.2533547449777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337-4818-AFD5-22ED39C9F032}"/>
                </c:ext>
              </c:extLst>
            </c:dLbl>
            <c:dLbl>
              <c:idx val="7"/>
              <c:layout>
                <c:manualLayout>
                  <c:x val="-1.5538996579050819E-2"/>
                  <c:y val="-1.53878310072586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337-4818-AFD5-22ED39C9F032}"/>
                </c:ext>
              </c:extLst>
            </c:dLbl>
            <c:dLbl>
              <c:idx val="13"/>
              <c:layout>
                <c:manualLayout>
                  <c:x val="-1.8650712044218806E-2"/>
                  <c:y val="2.2533547449777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337-4818-AFD5-22ED39C9F032}"/>
                </c:ext>
              </c:extLst>
            </c:dLbl>
            <c:dLbl>
              <c:idx val="15"/>
              <c:layout>
                <c:manualLayout>
                  <c:x val="-1.6827470590580686E-2"/>
                  <c:y val="2.49036336033427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337-4818-AFD5-22ED39C9F032}"/>
                </c:ext>
              </c:extLst>
            </c:dLbl>
            <c:dLbl>
              <c:idx val="17"/>
              <c:layout>
                <c:manualLayout>
                  <c:x val="-1.5538996579050772E-2"/>
                  <c:y val="2.0163461296213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337-4818-AFD5-22ED39C9F032}"/>
                </c:ext>
              </c:extLst>
            </c:dLbl>
            <c:dLbl>
              <c:idx val="19"/>
              <c:layout>
                <c:manualLayout>
                  <c:x val="-2.0866887344050258E-2"/>
                  <c:y val="2.25335474497778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337-4818-AFD5-22ED39C9F03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data!$A$2:$A$21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data!$E$2:$E$21</c:f>
              <c:numCache>
                <c:formatCode>General</c:formatCode>
                <c:ptCount val="20"/>
                <c:pt idx="0">
                  <c:v>13.2</c:v>
                </c:pt>
                <c:pt idx="1">
                  <c:v>11.1</c:v>
                </c:pt>
                <c:pt idx="2">
                  <c:v>15.5</c:v>
                </c:pt>
                <c:pt idx="3">
                  <c:v>12.4</c:v>
                </c:pt>
                <c:pt idx="4">
                  <c:v>13.4</c:v>
                </c:pt>
                <c:pt idx="5">
                  <c:v>14.4</c:v>
                </c:pt>
                <c:pt idx="6">
                  <c:v>13.9</c:v>
                </c:pt>
                <c:pt idx="7">
                  <c:v>15</c:v>
                </c:pt>
                <c:pt idx="8">
                  <c:v>14.6</c:v>
                </c:pt>
                <c:pt idx="9">
                  <c:v>14.2</c:v>
                </c:pt>
                <c:pt idx="10">
                  <c:v>14.2</c:v>
                </c:pt>
                <c:pt idx="11">
                  <c:v>13.6</c:v>
                </c:pt>
                <c:pt idx="12">
                  <c:v>13</c:v>
                </c:pt>
                <c:pt idx="13">
                  <c:v>12.4</c:v>
                </c:pt>
                <c:pt idx="14">
                  <c:v>12.8</c:v>
                </c:pt>
                <c:pt idx="15">
                  <c:v>11</c:v>
                </c:pt>
                <c:pt idx="16">
                  <c:v>10.9</c:v>
                </c:pt>
                <c:pt idx="17">
                  <c:v>10</c:v>
                </c:pt>
                <c:pt idx="18">
                  <c:v>11.4</c:v>
                </c:pt>
                <c:pt idx="19">
                  <c:v>9.9</c:v>
                </c:pt>
              </c:numCache>
            </c:numRef>
          </c:val>
          <c:smooth val="0"/>
          <c:extLst>
            <c:ext xmlns:c16="http://schemas.microsoft.com/office/drawing/2014/chart" uri="{C3380CC4-5D6E-409C-BE32-E72D297353CC}">
              <c16:uniqueId val="{00000003-5425-4341-99DC-3E1317FC4509}"/>
            </c:ext>
          </c:extLst>
        </c:ser>
        <c:ser>
          <c:idx val="4"/>
          <c:order val="4"/>
          <c:tx>
            <c:strRef>
              <c:f>data!$F$1</c:f>
              <c:strCache>
                <c:ptCount val="1"/>
                <c:pt idx="0">
                  <c:v>阴沟肠杆菌</c:v>
                </c:pt>
              </c:strCache>
            </c:strRef>
          </c:tx>
          <c:spPr>
            <a:ln w="28575" cap="rnd">
              <a:solidFill>
                <a:srgbClr val="C407C9"/>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data!$F$2:$F$21</c:f>
              <c:numCache>
                <c:formatCode>General</c:formatCode>
                <c:ptCount val="20"/>
                <c:pt idx="0">
                  <c:v>4.2</c:v>
                </c:pt>
                <c:pt idx="1">
                  <c:v>3.8</c:v>
                </c:pt>
                <c:pt idx="2">
                  <c:v>4.0999999999999996</c:v>
                </c:pt>
                <c:pt idx="3">
                  <c:v>4.5999999999999996</c:v>
                </c:pt>
                <c:pt idx="4">
                  <c:v>4.4000000000000004</c:v>
                </c:pt>
                <c:pt idx="5">
                  <c:v>4.5</c:v>
                </c:pt>
                <c:pt idx="6">
                  <c:v>4.5</c:v>
                </c:pt>
                <c:pt idx="7">
                  <c:v>4.2</c:v>
                </c:pt>
                <c:pt idx="8">
                  <c:v>4.5</c:v>
                </c:pt>
                <c:pt idx="9">
                  <c:v>4.4000000000000004</c:v>
                </c:pt>
                <c:pt idx="10">
                  <c:v>4.4000000000000004</c:v>
                </c:pt>
                <c:pt idx="11">
                  <c:v>3.9</c:v>
                </c:pt>
                <c:pt idx="12">
                  <c:v>4.0999999999999996</c:v>
                </c:pt>
                <c:pt idx="13">
                  <c:v>3.5</c:v>
                </c:pt>
                <c:pt idx="14">
                  <c:v>3.6</c:v>
                </c:pt>
                <c:pt idx="15">
                  <c:v>4.0999999999999996</c:v>
                </c:pt>
                <c:pt idx="16">
                  <c:v>3.7</c:v>
                </c:pt>
                <c:pt idx="17">
                  <c:v>3.6</c:v>
                </c:pt>
                <c:pt idx="18">
                  <c:v>3.6</c:v>
                </c:pt>
                <c:pt idx="19">
                  <c:v>3.5</c:v>
                </c:pt>
              </c:numCache>
            </c:numRef>
          </c:val>
          <c:smooth val="0"/>
          <c:extLst>
            <c:ext xmlns:c16="http://schemas.microsoft.com/office/drawing/2014/chart" uri="{C3380CC4-5D6E-409C-BE32-E72D297353CC}">
              <c16:uniqueId val="{00000004-5425-4341-99DC-3E1317FC4509}"/>
            </c:ext>
          </c:extLst>
        </c:ser>
        <c:ser>
          <c:idx val="5"/>
          <c:order val="5"/>
          <c:tx>
            <c:strRef>
              <c:f>data!$G$1</c:f>
              <c:strCache>
                <c:ptCount val="1"/>
                <c:pt idx="0">
                  <c:v>嗜麦芽窄食单胞菌</c:v>
                </c:pt>
              </c:strCache>
            </c:strRef>
          </c:tx>
          <c:spPr>
            <a:ln w="28575" cap="rnd">
              <a:solidFill>
                <a:srgbClr val="0000FF"/>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data!$G$2:$G$21</c:f>
              <c:numCache>
                <c:formatCode>General</c:formatCode>
                <c:ptCount val="20"/>
                <c:pt idx="0">
                  <c:v>7.1</c:v>
                </c:pt>
                <c:pt idx="1">
                  <c:v>5.0999999999999996</c:v>
                </c:pt>
                <c:pt idx="2">
                  <c:v>5</c:v>
                </c:pt>
                <c:pt idx="3">
                  <c:v>5.2</c:v>
                </c:pt>
                <c:pt idx="4">
                  <c:v>5.3</c:v>
                </c:pt>
                <c:pt idx="5">
                  <c:v>4.8</c:v>
                </c:pt>
                <c:pt idx="6">
                  <c:v>4.4000000000000004</c:v>
                </c:pt>
                <c:pt idx="7">
                  <c:v>4.3</c:v>
                </c:pt>
                <c:pt idx="8">
                  <c:v>4</c:v>
                </c:pt>
                <c:pt idx="9">
                  <c:v>3.5</c:v>
                </c:pt>
                <c:pt idx="10">
                  <c:v>4.5</c:v>
                </c:pt>
                <c:pt idx="11">
                  <c:v>4.4000000000000004</c:v>
                </c:pt>
                <c:pt idx="12">
                  <c:v>4.0999999999999996</c:v>
                </c:pt>
                <c:pt idx="13">
                  <c:v>3.7</c:v>
                </c:pt>
                <c:pt idx="14">
                  <c:v>3.5</c:v>
                </c:pt>
                <c:pt idx="15">
                  <c:v>4.0999999999999996</c:v>
                </c:pt>
                <c:pt idx="16">
                  <c:v>3.6</c:v>
                </c:pt>
                <c:pt idx="17">
                  <c:v>3.5</c:v>
                </c:pt>
                <c:pt idx="18">
                  <c:v>3.9</c:v>
                </c:pt>
                <c:pt idx="19">
                  <c:v>3.9</c:v>
                </c:pt>
              </c:numCache>
            </c:numRef>
          </c:val>
          <c:smooth val="0"/>
          <c:extLst>
            <c:ext xmlns:c16="http://schemas.microsoft.com/office/drawing/2014/chart" uri="{C3380CC4-5D6E-409C-BE32-E72D297353CC}">
              <c16:uniqueId val="{00000005-5425-4341-99DC-3E1317FC4509}"/>
            </c:ext>
          </c:extLst>
        </c:ser>
        <c:dLbls>
          <c:dLblPos val="t"/>
          <c:showLegendKey val="0"/>
          <c:showVal val="1"/>
          <c:showCatName val="0"/>
          <c:showSerName val="0"/>
          <c:showPercent val="0"/>
          <c:showBubbleSize val="0"/>
        </c:dLbls>
        <c:smooth val="0"/>
        <c:axId val="1480668672"/>
        <c:axId val="1480675872"/>
      </c:lineChart>
      <c:catAx>
        <c:axId val="1480668672"/>
        <c:scaling>
          <c:orientation val="minMax"/>
        </c:scaling>
        <c:delete val="0"/>
        <c:axPos val="b"/>
        <c:title>
          <c:tx>
            <c:rich>
              <a:bodyPr rot="0" spcFirstLastPara="1" vertOverflow="ellipsis" vert="horz" wrap="square" anchor="ctr" anchorCtr="1"/>
              <a:lstStyle/>
              <a:p>
                <a:pPr>
                  <a:defRPr sz="1200" b="1" i="0" u="none" strike="noStrike" kern="1200" baseline="0">
                    <a:solidFill>
                      <a:srgbClr val="0000FF"/>
                    </a:solidFill>
                    <a:latin typeface="微软雅黑" panose="020B0503020204020204" pitchFamily="34" charset="-122"/>
                    <a:ea typeface="微软雅黑" panose="020B0503020204020204" pitchFamily="34" charset="-122"/>
                    <a:cs typeface="+mn-cs"/>
                  </a:defRPr>
                </a:pPr>
                <a:r>
                  <a:rPr lang="zh-CN" altLang="en-US" sz="1200" b="1" dirty="0">
                    <a:solidFill>
                      <a:srgbClr val="0000FF"/>
                    </a:solidFill>
                    <a:latin typeface="微软雅黑" panose="020B0503020204020204" pitchFamily="34" charset="-122"/>
                    <a:ea typeface="微软雅黑" panose="020B0503020204020204" pitchFamily="34" charset="-122"/>
                  </a:rPr>
                  <a:t>年份</a:t>
                </a:r>
              </a:p>
            </c:rich>
          </c:tx>
          <c:overlay val="0"/>
          <c:spPr>
            <a:noFill/>
            <a:ln>
              <a:noFill/>
            </a:ln>
            <a:effectLst/>
          </c:spPr>
          <c:txPr>
            <a:bodyPr rot="0" spcFirstLastPara="1" vertOverflow="ellipsis" vert="horz" wrap="square" anchor="ctr" anchorCtr="1"/>
            <a:lstStyle/>
            <a:p>
              <a:pPr>
                <a:defRPr sz="1200" b="1" i="0" u="none" strike="noStrike" kern="1200" baseline="0">
                  <a:solidFill>
                    <a:srgbClr val="0000FF"/>
                  </a:solidFill>
                  <a:latin typeface="微软雅黑" panose="020B0503020204020204" pitchFamily="34" charset="-122"/>
                  <a:ea typeface="微软雅黑" panose="020B0503020204020204" pitchFamily="34" charset="-122"/>
                  <a:cs typeface="+mn-cs"/>
                </a:defRPr>
              </a:pPr>
              <a:endParaRPr lang="zh-CN"/>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80675872"/>
        <c:crosses val="autoZero"/>
        <c:auto val="1"/>
        <c:lblAlgn val="ctr"/>
        <c:lblOffset val="100"/>
        <c:noMultiLvlLbl val="0"/>
      </c:catAx>
      <c:valAx>
        <c:axId val="1480675872"/>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altLang="zh-CN" sz="1200" b="1" dirty="0">
                    <a:latin typeface="Calibri" panose="020F0502020204030204" pitchFamily="34" charset="0"/>
                    <a:cs typeface="Calibri" panose="020F0502020204030204" pitchFamily="34" charset="0"/>
                  </a:rPr>
                  <a:t>%</a:t>
                </a:r>
                <a:endParaRPr lang="zh-CN" altLang="en-US" sz="1200" b="1" dirty="0">
                  <a:latin typeface="Calibri" panose="020F0502020204030204" pitchFamily="34" charset="0"/>
                  <a:cs typeface="Calibri" panose="020F0502020204030204" pitchFamily="34" charset="0"/>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zh-CN" altLang="en-US"/>
            </a:p>
          </c:txPr>
        </c:title>
        <c:numFmt formatCode="General" sourceLinked="1"/>
        <c:majorTickMark val="out"/>
        <c:minorTickMark val="none"/>
        <c:tickLblPos val="nextTo"/>
        <c:spPr>
          <a:noFill/>
          <a:ln>
            <a:solidFill>
              <a:schemeClr val="accent1">
                <a:lumMod val="60000"/>
                <a:lumOff val="40000"/>
              </a:schemeClr>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480668672"/>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6577378627265345E-2"/>
          <c:y val="2.4595776729250698E-2"/>
          <c:w val="0.95393948320443822"/>
          <c:h val="0.90220357475127833"/>
        </c:manualLayout>
      </c:layout>
      <c:lineChart>
        <c:grouping val="standard"/>
        <c:varyColors val="0"/>
        <c:ser>
          <c:idx val="0"/>
          <c:order val="0"/>
          <c:tx>
            <c:strRef>
              <c:f>ESBL!$B$1</c:f>
              <c:strCache>
                <c:ptCount val="1"/>
                <c:pt idx="0">
                  <c:v>大肠埃希菌</c:v>
                </c:pt>
              </c:strCache>
            </c:strRef>
          </c:tx>
          <c:spPr>
            <a:ln w="28575" cap="rnd">
              <a:solidFill>
                <a:srgbClr val="0000FF"/>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ESBL!$A$2:$A$21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ESBL!$B$2:$B$21</c:f>
              <c:numCache>
                <c:formatCode>General</c:formatCode>
                <c:ptCount val="20"/>
                <c:pt idx="0">
                  <c:v>51.9</c:v>
                </c:pt>
                <c:pt idx="1">
                  <c:v>54.5</c:v>
                </c:pt>
                <c:pt idx="2">
                  <c:v>59.5</c:v>
                </c:pt>
                <c:pt idx="3">
                  <c:v>61.2</c:v>
                </c:pt>
                <c:pt idx="4">
                  <c:v>59.8</c:v>
                </c:pt>
                <c:pt idx="5">
                  <c:v>57.9</c:v>
                </c:pt>
                <c:pt idx="6">
                  <c:v>57.2</c:v>
                </c:pt>
                <c:pt idx="7">
                  <c:v>61.7</c:v>
                </c:pt>
                <c:pt idx="8">
                  <c:v>61</c:v>
                </c:pt>
                <c:pt idx="9">
                  <c:v>61.1</c:v>
                </c:pt>
                <c:pt idx="10">
                  <c:v>59.6</c:v>
                </c:pt>
                <c:pt idx="11">
                  <c:v>57.4</c:v>
                </c:pt>
                <c:pt idx="12">
                  <c:v>58.1</c:v>
                </c:pt>
                <c:pt idx="13">
                  <c:v>57</c:v>
                </c:pt>
                <c:pt idx="14">
                  <c:v>56.2</c:v>
                </c:pt>
                <c:pt idx="15">
                  <c:v>55.5</c:v>
                </c:pt>
                <c:pt idx="16">
                  <c:v>52.4</c:v>
                </c:pt>
                <c:pt idx="17">
                  <c:v>51</c:v>
                </c:pt>
                <c:pt idx="18">
                  <c:v>51.7</c:v>
                </c:pt>
                <c:pt idx="19">
                  <c:v>52.9</c:v>
                </c:pt>
              </c:numCache>
            </c:numRef>
          </c:val>
          <c:smooth val="0"/>
          <c:extLst>
            <c:ext xmlns:c16="http://schemas.microsoft.com/office/drawing/2014/chart" uri="{C3380CC4-5D6E-409C-BE32-E72D297353CC}">
              <c16:uniqueId val="{00000000-BFDE-48FF-860F-443EAE819175}"/>
            </c:ext>
          </c:extLst>
        </c:ser>
        <c:ser>
          <c:idx val="1"/>
          <c:order val="1"/>
          <c:tx>
            <c:strRef>
              <c:f>ESBL!$C$1</c:f>
              <c:strCache>
                <c:ptCount val="1"/>
                <c:pt idx="0">
                  <c:v>肺炎克雷伯菌</c:v>
                </c:pt>
              </c:strCache>
            </c:strRef>
          </c:tx>
          <c:spPr>
            <a:ln w="28575" cap="rnd">
              <a:solidFill>
                <a:srgbClr val="FF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ESBL!$A$2:$A$21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ESBL!$C$2:$C$21</c:f>
              <c:numCache>
                <c:formatCode>General</c:formatCode>
                <c:ptCount val="20"/>
                <c:pt idx="0">
                  <c:v>49.3</c:v>
                </c:pt>
                <c:pt idx="1">
                  <c:v>52.2</c:v>
                </c:pt>
                <c:pt idx="2">
                  <c:v>50.9</c:v>
                </c:pt>
                <c:pt idx="3">
                  <c:v>51.4</c:v>
                </c:pt>
                <c:pt idx="4">
                  <c:v>47.5</c:v>
                </c:pt>
                <c:pt idx="5">
                  <c:v>45.2</c:v>
                </c:pt>
                <c:pt idx="6">
                  <c:v>46.4</c:v>
                </c:pt>
                <c:pt idx="7">
                  <c:v>44.8</c:v>
                </c:pt>
                <c:pt idx="8">
                  <c:v>43.6</c:v>
                </c:pt>
                <c:pt idx="9">
                  <c:v>40.6</c:v>
                </c:pt>
                <c:pt idx="10">
                  <c:v>41.9</c:v>
                </c:pt>
                <c:pt idx="11">
                  <c:v>42.7</c:v>
                </c:pt>
                <c:pt idx="12">
                  <c:v>44.9</c:v>
                </c:pt>
                <c:pt idx="13">
                  <c:v>45.8</c:v>
                </c:pt>
                <c:pt idx="14">
                  <c:v>47.2</c:v>
                </c:pt>
                <c:pt idx="15">
                  <c:v>44.8</c:v>
                </c:pt>
                <c:pt idx="16">
                  <c:v>41.5</c:v>
                </c:pt>
                <c:pt idx="17">
                  <c:v>40.9</c:v>
                </c:pt>
                <c:pt idx="18">
                  <c:v>42.5</c:v>
                </c:pt>
                <c:pt idx="19">
                  <c:v>41.8</c:v>
                </c:pt>
              </c:numCache>
            </c:numRef>
          </c:val>
          <c:smooth val="0"/>
          <c:extLst>
            <c:ext xmlns:c16="http://schemas.microsoft.com/office/drawing/2014/chart" uri="{C3380CC4-5D6E-409C-BE32-E72D297353CC}">
              <c16:uniqueId val="{00000001-BFDE-48FF-860F-443EAE819175}"/>
            </c:ext>
          </c:extLst>
        </c:ser>
        <c:ser>
          <c:idx val="2"/>
          <c:order val="2"/>
          <c:tx>
            <c:strRef>
              <c:f>ESBL!$D$1</c:f>
              <c:strCache>
                <c:ptCount val="1"/>
                <c:pt idx="0">
                  <c:v>奇异变形杆菌</c:v>
                </c:pt>
              </c:strCache>
            </c:strRef>
          </c:tx>
          <c:spPr>
            <a:ln w="28575" cap="rnd">
              <a:solidFill>
                <a:schemeClr val="tx1"/>
              </a:solidFill>
              <a:round/>
            </a:ln>
            <a:effectLst/>
          </c:spPr>
          <c:marker>
            <c:symbol val="none"/>
          </c:marker>
          <c:dLbls>
            <c:dLbl>
              <c:idx val="16"/>
              <c:layout>
                <c:manualLayout>
                  <c:x val="-2.0673241206886139E-2"/>
                  <c:y val="-2.30450473043244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DED-4691-B279-9BEA10A1D35C}"/>
                </c:ext>
              </c:extLst>
            </c:dLbl>
            <c:dLbl>
              <c:idx val="19"/>
              <c:layout>
                <c:manualLayout>
                  <c:x val="-1.9178060199819803E-2"/>
                  <c:y val="-2.30450473043244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ED-4691-B279-9BEA10A1D35C}"/>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ESBL!$A$2:$A$21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ESBL!$D$2:$D$21</c:f>
              <c:numCache>
                <c:formatCode>General</c:formatCode>
                <c:ptCount val="20"/>
                <c:pt idx="0">
                  <c:v>16</c:v>
                </c:pt>
                <c:pt idx="1">
                  <c:v>25.1</c:v>
                </c:pt>
                <c:pt idx="2">
                  <c:v>22.2</c:v>
                </c:pt>
                <c:pt idx="3">
                  <c:v>23.8</c:v>
                </c:pt>
                <c:pt idx="4">
                  <c:v>25.5</c:v>
                </c:pt>
                <c:pt idx="5">
                  <c:v>23</c:v>
                </c:pt>
                <c:pt idx="6">
                  <c:v>27.8</c:v>
                </c:pt>
                <c:pt idx="7">
                  <c:v>30.3</c:v>
                </c:pt>
                <c:pt idx="8">
                  <c:v>32.4</c:v>
                </c:pt>
                <c:pt idx="9">
                  <c:v>34.700000000000003</c:v>
                </c:pt>
                <c:pt idx="10">
                  <c:v>33.5</c:v>
                </c:pt>
                <c:pt idx="11">
                  <c:v>35.1</c:v>
                </c:pt>
                <c:pt idx="12">
                  <c:v>33.9</c:v>
                </c:pt>
                <c:pt idx="13">
                  <c:v>36.299999999999997</c:v>
                </c:pt>
                <c:pt idx="14">
                  <c:v>35.700000000000003</c:v>
                </c:pt>
                <c:pt idx="15">
                  <c:v>39</c:v>
                </c:pt>
                <c:pt idx="16">
                  <c:v>38.200000000000003</c:v>
                </c:pt>
                <c:pt idx="17">
                  <c:v>36.6</c:v>
                </c:pt>
                <c:pt idx="18">
                  <c:v>36.6</c:v>
                </c:pt>
                <c:pt idx="19">
                  <c:v>38.6</c:v>
                </c:pt>
              </c:numCache>
            </c:numRef>
          </c:val>
          <c:smooth val="0"/>
          <c:extLst>
            <c:ext xmlns:c16="http://schemas.microsoft.com/office/drawing/2014/chart" uri="{C3380CC4-5D6E-409C-BE32-E72D297353CC}">
              <c16:uniqueId val="{00000002-BFDE-48FF-860F-443EAE819175}"/>
            </c:ext>
          </c:extLst>
        </c:ser>
        <c:dLbls>
          <c:dLblPos val="t"/>
          <c:showLegendKey val="0"/>
          <c:showVal val="1"/>
          <c:showCatName val="0"/>
          <c:showSerName val="0"/>
          <c:showPercent val="0"/>
          <c:showBubbleSize val="0"/>
        </c:dLbls>
        <c:smooth val="0"/>
        <c:axId val="1698621232"/>
        <c:axId val="1698623152"/>
      </c:lineChart>
      <c:catAx>
        <c:axId val="16986212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2"/>
                </a:solidFill>
                <a:latin typeface="Calibri" panose="020F0502020204030204" pitchFamily="34" charset="0"/>
                <a:ea typeface="+mn-ea"/>
                <a:cs typeface="Calibri" panose="020F0502020204030204" pitchFamily="34" charset="0"/>
              </a:defRPr>
            </a:pPr>
            <a:endParaRPr lang="zh-CN"/>
          </a:p>
        </c:txPr>
        <c:crossAx val="1698623152"/>
        <c:crosses val="autoZero"/>
        <c:auto val="1"/>
        <c:lblAlgn val="ctr"/>
        <c:lblOffset val="100"/>
        <c:noMultiLvlLbl val="0"/>
      </c:catAx>
      <c:valAx>
        <c:axId val="1698623152"/>
        <c:scaling>
          <c:orientation val="minMax"/>
        </c:scaling>
        <c:delete val="0"/>
        <c:axPos val="l"/>
        <c:numFmt formatCode="General" sourceLinked="1"/>
        <c:majorTickMark val="in"/>
        <c:minorTickMark val="none"/>
        <c:tickLblPos val="nextTo"/>
        <c:spPr>
          <a:noFill/>
          <a:ln>
            <a:solidFill>
              <a:srgbClr val="4472C4"/>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698621232"/>
        <c:crosses val="autoZero"/>
        <c:crossBetween val="between"/>
      </c:valAx>
      <c:spPr>
        <a:noFill/>
        <a:ln w="25400">
          <a:solidFill>
            <a:srgbClr val="0054A6"/>
          </a:solidFill>
        </a:ln>
        <a:effectLst/>
      </c:spPr>
    </c:plotArea>
    <c:legend>
      <c:legendPos val="r"/>
      <c:layout>
        <c:manualLayout>
          <c:xMode val="edge"/>
          <c:yMode val="edge"/>
          <c:x val="0.81507880571822033"/>
          <c:y val="0.6308578210965784"/>
          <c:w val="0.15054481842170525"/>
          <c:h val="0.17009342850746628"/>
        </c:manualLayout>
      </c:layout>
      <c:overlay val="1"/>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楷体" panose="02010609060101010101" pitchFamily="49" charset="-122"/>
              <a:ea typeface="楷体" panose="02010609060101010101" pitchFamily="49"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2686333074831745E-2"/>
          <c:y val="1.8003069546910107E-2"/>
          <c:w val="0.94138761756510603"/>
          <c:h val="0.77467700555722641"/>
        </c:manualLayout>
      </c:layout>
      <c:barChart>
        <c:barDir val="col"/>
        <c:grouping val="clustered"/>
        <c:varyColors val="0"/>
        <c:ser>
          <c:idx val="0"/>
          <c:order val="0"/>
          <c:tx>
            <c:strRef>
              <c:f>Sheet6!$B$2</c:f>
              <c:strCache>
                <c:ptCount val="1"/>
                <c:pt idx="0">
                  <c:v>%R(耐药率)</c:v>
                </c:pt>
              </c:strCache>
            </c:strRef>
          </c:tx>
          <c:spPr>
            <a:gradFill>
              <a:gsLst>
                <a:gs pos="0">
                  <a:schemeClr val="tx1"/>
                </a:gs>
                <a:gs pos="50000">
                  <a:srgbClr val="EBE115"/>
                </a:gs>
                <a:gs pos="100000">
                  <a:schemeClr val="tx1"/>
                </a:gs>
              </a:gsLst>
              <a:lin ang="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Sheet6!$A$3:$A$28</c:f>
              <c:strCache>
                <c:ptCount val="26"/>
                <c:pt idx="0">
                  <c:v>替加环素</c:v>
                </c:pt>
                <c:pt idx="1">
                  <c:v>黏菌素</c:v>
                </c:pt>
                <c:pt idx="2">
                  <c:v>多黏菌素B</c:v>
                </c:pt>
                <c:pt idx="3">
                  <c:v>阿米卡星</c:v>
                </c:pt>
                <c:pt idx="4">
                  <c:v>亚胺培南</c:v>
                </c:pt>
                <c:pt idx="5">
                  <c:v>美罗培南</c:v>
                </c:pt>
                <c:pt idx="6">
                  <c:v>呋喃妥因</c:v>
                </c:pt>
                <c:pt idx="7">
                  <c:v>厄他培南</c:v>
                </c:pt>
                <c:pt idx="8">
                  <c:v>磷霉素</c:v>
                </c:pt>
                <c:pt idx="9">
                  <c:v>头孢他啶-阿维巴坦</c:v>
                </c:pt>
                <c:pt idx="10">
                  <c:v>头孢哌酮-舒巴坦</c:v>
                </c:pt>
                <c:pt idx="11">
                  <c:v>哌拉西林-他唑巴坦</c:v>
                </c:pt>
                <c:pt idx="12">
                  <c:v>头孢西丁</c:v>
                </c:pt>
                <c:pt idx="13">
                  <c:v>头孢他啶</c:v>
                </c:pt>
                <c:pt idx="14">
                  <c:v>头孢吡肟</c:v>
                </c:pt>
                <c:pt idx="15">
                  <c:v>氨曲南</c:v>
                </c:pt>
                <c:pt idx="16">
                  <c:v>庆大霉素</c:v>
                </c:pt>
                <c:pt idx="17">
                  <c:v>复方磺胺甲噁唑</c:v>
                </c:pt>
                <c:pt idx="18">
                  <c:v>头孢曲松</c:v>
                </c:pt>
                <c:pt idx="19">
                  <c:v>头孢噻肟</c:v>
                </c:pt>
                <c:pt idx="20">
                  <c:v>头孢呋辛</c:v>
                </c:pt>
                <c:pt idx="21">
                  <c:v>左氧氟沙星</c:v>
                </c:pt>
                <c:pt idx="22">
                  <c:v>环丙沙星</c:v>
                </c:pt>
                <c:pt idx="23">
                  <c:v>头孢唑啉</c:v>
                </c:pt>
                <c:pt idx="24">
                  <c:v>哌拉西林</c:v>
                </c:pt>
                <c:pt idx="25">
                  <c:v>氨苄西林</c:v>
                </c:pt>
              </c:strCache>
            </c:strRef>
          </c:cat>
          <c:val>
            <c:numRef>
              <c:f>Sheet6!$B$3:$B$28</c:f>
              <c:numCache>
                <c:formatCode>General</c:formatCode>
                <c:ptCount val="26"/>
                <c:pt idx="0">
                  <c:v>0.7</c:v>
                </c:pt>
                <c:pt idx="1">
                  <c:v>1.1000000000000001</c:v>
                </c:pt>
                <c:pt idx="2">
                  <c:v>1.8</c:v>
                </c:pt>
                <c:pt idx="3">
                  <c:v>1.8</c:v>
                </c:pt>
                <c:pt idx="4">
                  <c:v>2</c:v>
                </c:pt>
                <c:pt idx="5">
                  <c:v>2.2999999999999998</c:v>
                </c:pt>
                <c:pt idx="6">
                  <c:v>2.5</c:v>
                </c:pt>
                <c:pt idx="7">
                  <c:v>3.1</c:v>
                </c:pt>
                <c:pt idx="8">
                  <c:v>4.7</c:v>
                </c:pt>
                <c:pt idx="9">
                  <c:v>5.0999999999999996</c:v>
                </c:pt>
                <c:pt idx="10">
                  <c:v>5.3</c:v>
                </c:pt>
                <c:pt idx="11">
                  <c:v>9.6</c:v>
                </c:pt>
                <c:pt idx="12">
                  <c:v>10.7</c:v>
                </c:pt>
                <c:pt idx="13">
                  <c:v>22</c:v>
                </c:pt>
                <c:pt idx="14">
                  <c:v>26.5</c:v>
                </c:pt>
                <c:pt idx="15">
                  <c:v>32.5</c:v>
                </c:pt>
                <c:pt idx="16">
                  <c:v>32.9</c:v>
                </c:pt>
                <c:pt idx="17">
                  <c:v>51.6</c:v>
                </c:pt>
                <c:pt idx="18">
                  <c:v>52.2</c:v>
                </c:pt>
                <c:pt idx="19">
                  <c:v>52.9</c:v>
                </c:pt>
                <c:pt idx="20">
                  <c:v>54.4</c:v>
                </c:pt>
                <c:pt idx="21">
                  <c:v>54.8</c:v>
                </c:pt>
                <c:pt idx="22">
                  <c:v>62.8</c:v>
                </c:pt>
                <c:pt idx="23">
                  <c:v>71.5</c:v>
                </c:pt>
                <c:pt idx="24">
                  <c:v>77.8</c:v>
                </c:pt>
                <c:pt idx="25">
                  <c:v>84.2</c:v>
                </c:pt>
              </c:numCache>
            </c:numRef>
          </c:val>
          <c:extLst>
            <c:ext xmlns:c16="http://schemas.microsoft.com/office/drawing/2014/chart" uri="{C3380CC4-5D6E-409C-BE32-E72D297353CC}">
              <c16:uniqueId val="{00000000-BD48-4734-96B3-E37056EBBC81}"/>
            </c:ext>
          </c:extLst>
        </c:ser>
        <c:dLbls>
          <c:dLblPos val="outEnd"/>
          <c:showLegendKey val="0"/>
          <c:showVal val="1"/>
          <c:showCatName val="0"/>
          <c:showSerName val="0"/>
          <c:showPercent val="0"/>
          <c:showBubbleSize val="0"/>
        </c:dLbls>
        <c:gapWidth val="219"/>
        <c:overlap val="-27"/>
        <c:axId val="459205248"/>
        <c:axId val="459203808"/>
      </c:barChart>
      <c:catAx>
        <c:axId val="459205248"/>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2880000" spcFirstLastPara="1" vertOverflow="ellipsis" wrap="square" anchor="ctr" anchorCtr="1"/>
          <a:lstStyle/>
          <a:p>
            <a:pPr>
              <a:defRPr sz="1100" b="1" i="0" u="none" strike="noStrike" kern="1200" baseline="0">
                <a:solidFill>
                  <a:schemeClr val="tx2"/>
                </a:solidFill>
                <a:latin typeface="楷体" panose="02010609060101010101" pitchFamily="49" charset="-122"/>
                <a:ea typeface="楷体" panose="02010609060101010101" pitchFamily="49" charset="-122"/>
                <a:cs typeface="+mn-cs"/>
              </a:defRPr>
            </a:pPr>
            <a:endParaRPr lang="zh-CN"/>
          </a:p>
        </c:txPr>
        <c:crossAx val="459203808"/>
        <c:crosses val="autoZero"/>
        <c:auto val="1"/>
        <c:lblAlgn val="ctr"/>
        <c:lblOffset val="100"/>
        <c:noMultiLvlLbl val="0"/>
      </c:catAx>
      <c:valAx>
        <c:axId val="459203808"/>
        <c:scaling>
          <c:orientation val="minMax"/>
          <c:max val="90"/>
        </c:scaling>
        <c:delete val="0"/>
        <c:axPos val="l"/>
        <c:numFmt formatCode="General" sourceLinked="1"/>
        <c:majorTickMark val="in"/>
        <c:minorTickMark val="none"/>
        <c:tickLblPos val="nextTo"/>
        <c:spPr>
          <a:noFill/>
          <a:ln>
            <a:solidFill>
              <a:schemeClr val="accent1"/>
            </a:solid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zh-CN"/>
          </a:p>
        </c:txPr>
        <c:crossAx val="459205248"/>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9096171080044652E-2"/>
          <c:y val="1.9942869655995663E-2"/>
          <c:w val="0.93347463828191346"/>
          <c:h val="0.68450705457592131"/>
        </c:manualLayout>
      </c:layout>
      <c:barChart>
        <c:barDir val="col"/>
        <c:grouping val="clustered"/>
        <c:varyColors val="0"/>
        <c:ser>
          <c:idx val="0"/>
          <c:order val="0"/>
          <c:tx>
            <c:strRef>
              <c:f>克雷伯菌属!$B$1</c:f>
              <c:strCache>
                <c:ptCount val="1"/>
                <c:pt idx="0">
                  <c:v>%R(耐药率)</c:v>
                </c:pt>
              </c:strCache>
            </c:strRef>
          </c:tx>
          <c:spPr>
            <a:gradFill>
              <a:gsLst>
                <a:gs pos="0">
                  <a:schemeClr val="tx1"/>
                </a:gs>
                <a:gs pos="50000">
                  <a:srgbClr val="EBE115"/>
                </a:gs>
                <a:gs pos="100000">
                  <a:schemeClr val="tx1"/>
                </a:gs>
              </a:gsLst>
              <a:lin ang="0" scaled="0"/>
            </a:gradFill>
            <a:ln>
              <a:noFill/>
            </a:ln>
            <a:effectLst/>
          </c:spPr>
          <c:invertIfNegative val="0"/>
          <c:dLbls>
            <c:dLbl>
              <c:idx val="28"/>
              <c:layout>
                <c:manualLayout>
                  <c:x val="-1.8635245749174585E-2"/>
                  <c:y val="2.048011994935694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5B-4649-83EC-31EB28E7DA9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克雷伯菌属!$A$2:$A$30</c:f>
              <c:strCache>
                <c:ptCount val="29"/>
                <c:pt idx="0">
                  <c:v>替加环素</c:v>
                </c:pt>
                <c:pt idx="1">
                  <c:v>黏菌素</c:v>
                </c:pt>
                <c:pt idx="2">
                  <c:v>多黏菌素B</c:v>
                </c:pt>
                <c:pt idx="3">
                  <c:v>头孢他啶-阿维巴坦</c:v>
                </c:pt>
                <c:pt idx="4">
                  <c:v>磷霉素</c:v>
                </c:pt>
                <c:pt idx="5">
                  <c:v>阿米卡星</c:v>
                </c:pt>
                <c:pt idx="6">
                  <c:v>厄他培南</c:v>
                </c:pt>
                <c:pt idx="7">
                  <c:v>亚胺培南</c:v>
                </c:pt>
                <c:pt idx="8">
                  <c:v>妥布霉素</c:v>
                </c:pt>
                <c:pt idx="9">
                  <c:v>美罗培南</c:v>
                </c:pt>
                <c:pt idx="10">
                  <c:v>头孢西丁</c:v>
                </c:pt>
                <c:pt idx="11">
                  <c:v>头孢哌酮-舒巴坦</c:v>
                </c:pt>
                <c:pt idx="12">
                  <c:v>庆大霉素</c:v>
                </c:pt>
                <c:pt idx="13">
                  <c:v>哌拉西林-他唑巴坦</c:v>
                </c:pt>
                <c:pt idx="14">
                  <c:v>氯霉素</c:v>
                </c:pt>
                <c:pt idx="15">
                  <c:v>头孢吡肟</c:v>
                </c:pt>
                <c:pt idx="16">
                  <c:v>左氧氟沙星</c:v>
                </c:pt>
                <c:pt idx="17">
                  <c:v>头孢他啶</c:v>
                </c:pt>
                <c:pt idx="18">
                  <c:v>复方磺胺甲噁唑</c:v>
                </c:pt>
                <c:pt idx="19">
                  <c:v>氨曲南</c:v>
                </c:pt>
                <c:pt idx="20">
                  <c:v>头孢曲松</c:v>
                </c:pt>
                <c:pt idx="21">
                  <c:v>呋喃妥因</c:v>
                </c:pt>
                <c:pt idx="22">
                  <c:v>头孢噻肟</c:v>
                </c:pt>
                <c:pt idx="23">
                  <c:v>利福平</c:v>
                </c:pt>
                <c:pt idx="24">
                  <c:v>环丙沙星</c:v>
                </c:pt>
                <c:pt idx="25">
                  <c:v>头孢呋辛</c:v>
                </c:pt>
                <c:pt idx="26">
                  <c:v>头孢唑啉</c:v>
                </c:pt>
                <c:pt idx="27">
                  <c:v>哌拉西林</c:v>
                </c:pt>
                <c:pt idx="28">
                  <c:v>氨苄西林</c:v>
                </c:pt>
              </c:strCache>
            </c:strRef>
          </c:cat>
          <c:val>
            <c:numRef>
              <c:f>克雷伯菌属!$B$2:$B$30</c:f>
              <c:numCache>
                <c:formatCode>General</c:formatCode>
                <c:ptCount val="29"/>
                <c:pt idx="0">
                  <c:v>3.1</c:v>
                </c:pt>
                <c:pt idx="1">
                  <c:v>4.2</c:v>
                </c:pt>
                <c:pt idx="2">
                  <c:v>7.4</c:v>
                </c:pt>
                <c:pt idx="3">
                  <c:v>7.8</c:v>
                </c:pt>
                <c:pt idx="4">
                  <c:v>12.9</c:v>
                </c:pt>
                <c:pt idx="5">
                  <c:v>15.5</c:v>
                </c:pt>
                <c:pt idx="6">
                  <c:v>21</c:v>
                </c:pt>
                <c:pt idx="7">
                  <c:v>21.3</c:v>
                </c:pt>
                <c:pt idx="8">
                  <c:v>21.7</c:v>
                </c:pt>
                <c:pt idx="9">
                  <c:v>22.1</c:v>
                </c:pt>
                <c:pt idx="10">
                  <c:v>24.2</c:v>
                </c:pt>
                <c:pt idx="11">
                  <c:v>24.7</c:v>
                </c:pt>
                <c:pt idx="12">
                  <c:v>25.3</c:v>
                </c:pt>
                <c:pt idx="13">
                  <c:v>29.4</c:v>
                </c:pt>
                <c:pt idx="14">
                  <c:v>29.9</c:v>
                </c:pt>
                <c:pt idx="15">
                  <c:v>31.3</c:v>
                </c:pt>
                <c:pt idx="16">
                  <c:v>31.3</c:v>
                </c:pt>
                <c:pt idx="17">
                  <c:v>32.4</c:v>
                </c:pt>
                <c:pt idx="18">
                  <c:v>32.4</c:v>
                </c:pt>
                <c:pt idx="19">
                  <c:v>35.799999999999997</c:v>
                </c:pt>
                <c:pt idx="20">
                  <c:v>39.6</c:v>
                </c:pt>
                <c:pt idx="21">
                  <c:v>40</c:v>
                </c:pt>
                <c:pt idx="22">
                  <c:v>40.1</c:v>
                </c:pt>
                <c:pt idx="23">
                  <c:v>40.9</c:v>
                </c:pt>
                <c:pt idx="24">
                  <c:v>41.6</c:v>
                </c:pt>
                <c:pt idx="25">
                  <c:v>42.4</c:v>
                </c:pt>
                <c:pt idx="26">
                  <c:v>45.4</c:v>
                </c:pt>
                <c:pt idx="27">
                  <c:v>50.5</c:v>
                </c:pt>
                <c:pt idx="28">
                  <c:v>88.2</c:v>
                </c:pt>
              </c:numCache>
            </c:numRef>
          </c:val>
          <c:extLst>
            <c:ext xmlns:c16="http://schemas.microsoft.com/office/drawing/2014/chart" uri="{C3380CC4-5D6E-409C-BE32-E72D297353CC}">
              <c16:uniqueId val="{00000000-3CCE-427B-A73C-B4B45C0459B5}"/>
            </c:ext>
          </c:extLst>
        </c:ser>
        <c:dLbls>
          <c:dLblPos val="outEnd"/>
          <c:showLegendKey val="0"/>
          <c:showVal val="1"/>
          <c:showCatName val="0"/>
          <c:showSerName val="0"/>
          <c:showPercent val="0"/>
          <c:showBubbleSize val="0"/>
        </c:dLbls>
        <c:gapWidth val="219"/>
        <c:overlap val="-27"/>
        <c:axId val="490347136"/>
        <c:axId val="490348096"/>
      </c:barChart>
      <c:catAx>
        <c:axId val="490347136"/>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3480000" spcFirstLastPara="1" vertOverflow="ellipsis" wrap="square" anchor="ctr" anchorCtr="1"/>
          <a:lstStyle/>
          <a:p>
            <a:pPr>
              <a:defRPr sz="1100" b="1" i="0" u="none" strike="noStrike" kern="1200" baseline="0">
                <a:solidFill>
                  <a:schemeClr val="tx2"/>
                </a:solidFill>
                <a:latin typeface="楷体" panose="02010609060101010101" pitchFamily="49" charset="-122"/>
                <a:ea typeface="楷体" panose="02010609060101010101" pitchFamily="49" charset="-122"/>
                <a:cs typeface="+mn-cs"/>
              </a:defRPr>
            </a:pPr>
            <a:endParaRPr lang="zh-CN"/>
          </a:p>
        </c:txPr>
        <c:crossAx val="490348096"/>
        <c:crosses val="autoZero"/>
        <c:auto val="1"/>
        <c:lblAlgn val="ctr"/>
        <c:lblOffset val="100"/>
        <c:noMultiLvlLbl val="0"/>
      </c:catAx>
      <c:valAx>
        <c:axId val="490348096"/>
        <c:scaling>
          <c:orientation val="minMax"/>
          <c:max val="90"/>
        </c:scaling>
        <c:delete val="0"/>
        <c:axPos val="l"/>
        <c:numFmt formatCode="General" sourceLinked="1"/>
        <c:majorTickMark val="in"/>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490347136"/>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627385559855868E-2"/>
          <c:y val="5.1724137931034482E-2"/>
          <c:w val="0.9246067885582101"/>
          <c:h val="0.68016270991790673"/>
        </c:manualLayout>
      </c:layout>
      <c:barChart>
        <c:barDir val="col"/>
        <c:grouping val="clustered"/>
        <c:varyColors val="0"/>
        <c:ser>
          <c:idx val="0"/>
          <c:order val="0"/>
          <c:tx>
            <c:strRef>
              <c:f>Sheet1!$A$2</c:f>
              <c:strCache>
                <c:ptCount val="1"/>
                <c:pt idx="0">
                  <c:v>耐药率</c:v>
                </c:pt>
              </c:strCache>
            </c:strRef>
          </c:tx>
          <c:spPr>
            <a:gradFill rotWithShape="0">
              <a:gsLst>
                <a:gs pos="0">
                  <a:srgbClr xmlns:mc="http://schemas.openxmlformats.org/markup-compatibility/2006" xmlns:a14="http://schemas.microsoft.com/office/drawing/2010/main" val="000000" mc:Ignorable="a14" a14:legacySpreadsheetColorIndex="13">
                    <a:gamma/>
                    <a:shade val="46275"/>
                    <a:invGamma/>
                  </a:srgbClr>
                </a:gs>
                <a:gs pos="50000">
                  <a:srgbClr xmlns:mc="http://schemas.openxmlformats.org/markup-compatibility/2006" xmlns:a14="http://schemas.microsoft.com/office/drawing/2010/main" val="FFFF00" mc:Ignorable="a14" a14:legacySpreadsheetColorIndex="13"/>
                </a:gs>
                <a:gs pos="100000">
                  <a:srgbClr xmlns:mc="http://schemas.openxmlformats.org/markup-compatibility/2006" xmlns:a14="http://schemas.microsoft.com/office/drawing/2010/main" val="000000" mc:Ignorable="a14" a14:legacySpreadsheetColorIndex="13">
                    <a:gamma/>
                    <a:shade val="46275"/>
                    <a:invGamma/>
                  </a:srgbClr>
                </a:gs>
              </a:gsLst>
              <a:lin ang="0" scaled="1"/>
            </a:gradFill>
            <a:ln w="26098">
              <a:noFill/>
            </a:ln>
          </c:spPr>
          <c:invertIfNegative val="0"/>
          <c:dLbls>
            <c:dLbl>
              <c:idx val="0"/>
              <c:spPr>
                <a:noFill/>
                <a:ln w="26098">
                  <a:noFill/>
                </a:ln>
              </c:spPr>
              <c:txPr>
                <a:bodyPr/>
                <a:lstStyle/>
                <a:p>
                  <a:pPr>
                    <a:defRPr sz="1100" b="1" i="0" u="none" strike="noStrike" baseline="0">
                      <a:solidFill>
                        <a:schemeClr val="bg2"/>
                      </a:solidFill>
                      <a:latin typeface="Calibri"/>
                      <a:ea typeface="Calibri"/>
                      <a:cs typeface="Calibri"/>
                    </a:defRPr>
                  </a:pPr>
                  <a:endParaRPr lang="zh-CN"/>
                </a:p>
              </c:txPr>
              <c:showLegendKey val="0"/>
              <c:showVal val="1"/>
              <c:showCatName val="0"/>
              <c:showSerName val="0"/>
              <c:showPercent val="0"/>
              <c:showBubbleSize val="0"/>
              <c:extLst>
                <c:ext xmlns:c16="http://schemas.microsoft.com/office/drawing/2014/chart" uri="{C3380CC4-5D6E-409C-BE32-E72D297353CC}">
                  <c16:uniqueId val="{00000000-05C3-4301-9DB9-8ACB2F03C638}"/>
                </c:ext>
              </c:extLst>
            </c:dLbl>
            <c:dLbl>
              <c:idx val="1"/>
              <c:spPr>
                <a:noFill/>
                <a:ln w="26098">
                  <a:noFill/>
                </a:ln>
              </c:spPr>
              <c:txPr>
                <a:bodyPr/>
                <a:lstStyle/>
                <a:p>
                  <a:pPr>
                    <a:defRPr sz="1100" b="1" i="0" u="none" strike="noStrike" baseline="0">
                      <a:solidFill>
                        <a:schemeClr val="bg2"/>
                      </a:solidFill>
                      <a:latin typeface="Calibri"/>
                      <a:ea typeface="Calibri"/>
                      <a:cs typeface="Calibri"/>
                    </a:defRPr>
                  </a:pPr>
                  <a:endParaRPr lang="zh-CN"/>
                </a:p>
              </c:txPr>
              <c:showLegendKey val="0"/>
              <c:showVal val="1"/>
              <c:showCatName val="0"/>
              <c:showSerName val="0"/>
              <c:showPercent val="0"/>
              <c:showBubbleSize val="0"/>
              <c:extLst>
                <c:ext xmlns:c16="http://schemas.microsoft.com/office/drawing/2014/chart" uri="{C3380CC4-5D6E-409C-BE32-E72D297353CC}">
                  <c16:uniqueId val="{00000001-05C3-4301-9DB9-8ACB2F03C638}"/>
                </c:ext>
              </c:extLst>
            </c:dLbl>
            <c:dLbl>
              <c:idx val="2"/>
              <c:spPr>
                <a:noFill/>
                <a:ln w="26098">
                  <a:noFill/>
                </a:ln>
              </c:spPr>
              <c:txPr>
                <a:bodyPr/>
                <a:lstStyle/>
                <a:p>
                  <a:pPr>
                    <a:defRPr sz="1100" b="1" i="0" u="none" strike="noStrike" baseline="0">
                      <a:solidFill>
                        <a:schemeClr val="bg2"/>
                      </a:solidFill>
                      <a:latin typeface="Calibri"/>
                      <a:ea typeface="Calibri"/>
                      <a:cs typeface="Calibri"/>
                    </a:defRPr>
                  </a:pPr>
                  <a:endParaRPr lang="zh-CN"/>
                </a:p>
              </c:txPr>
              <c:showLegendKey val="0"/>
              <c:showVal val="1"/>
              <c:showCatName val="0"/>
              <c:showSerName val="0"/>
              <c:showPercent val="0"/>
              <c:showBubbleSize val="0"/>
              <c:extLst>
                <c:ext xmlns:c16="http://schemas.microsoft.com/office/drawing/2014/chart" uri="{C3380CC4-5D6E-409C-BE32-E72D297353CC}">
                  <c16:uniqueId val="{00000002-05C3-4301-9DB9-8ACB2F03C638}"/>
                </c:ext>
              </c:extLst>
            </c:dLbl>
            <c:dLbl>
              <c:idx val="9"/>
              <c:layout>
                <c:manualLayout>
                  <c:x val="-3.133319626846931E-3"/>
                  <c:y val="4.4384413065642336E-3"/>
                </c:manualLayout>
              </c:layout>
              <c:spPr>
                <a:noFill/>
                <a:ln w="26098">
                  <a:noFill/>
                </a:ln>
              </c:spPr>
              <c:txPr>
                <a:bodyPr/>
                <a:lstStyle/>
                <a:p>
                  <a:pPr>
                    <a:defRPr sz="1100" b="1" i="0" u="none" strike="noStrike" baseline="0">
                      <a:solidFill>
                        <a:schemeClr val="bg2"/>
                      </a:solidFill>
                      <a:latin typeface="Calibri"/>
                      <a:ea typeface="Calibri"/>
                      <a:cs typeface="Calibri"/>
                    </a:defRPr>
                  </a:pPr>
                  <a:endParaRPr lang="zh-CN"/>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5C3-4301-9DB9-8ACB2F03C638}"/>
                </c:ext>
              </c:extLst>
            </c:dLbl>
            <c:dLbl>
              <c:idx val="10"/>
              <c:layout>
                <c:manualLayout>
                  <c:x val="-3.4711652797866366E-3"/>
                  <c:y val="5.1338754101114131E-3"/>
                </c:manualLayout>
              </c:layout>
              <c:spPr>
                <a:noFill/>
                <a:ln w="26098">
                  <a:noFill/>
                </a:ln>
              </c:spPr>
              <c:txPr>
                <a:bodyPr/>
                <a:lstStyle/>
                <a:p>
                  <a:pPr>
                    <a:defRPr sz="1100" b="1" i="0" u="none" strike="noStrike" baseline="0">
                      <a:solidFill>
                        <a:schemeClr val="bg2"/>
                      </a:solidFill>
                      <a:latin typeface="Calibri"/>
                      <a:ea typeface="Calibri"/>
                      <a:cs typeface="Calibri"/>
                    </a:defRPr>
                  </a:pPr>
                  <a:endParaRPr lang="zh-CN"/>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5C3-4301-9DB9-8ACB2F03C638}"/>
                </c:ext>
              </c:extLst>
            </c:dLbl>
            <c:dLbl>
              <c:idx val="11"/>
              <c:layout>
                <c:manualLayout>
                  <c:x val="-2.6828848066002831E-3"/>
                  <c:y val="8.3828179360634497E-3"/>
                </c:manualLayout>
              </c:layout>
              <c:spPr>
                <a:noFill/>
                <a:ln w="26098">
                  <a:noFill/>
                </a:ln>
              </c:spPr>
              <c:txPr>
                <a:bodyPr/>
                <a:lstStyle/>
                <a:p>
                  <a:pPr>
                    <a:defRPr sz="1100" b="1" i="0" u="none" strike="noStrike" baseline="0">
                      <a:solidFill>
                        <a:schemeClr val="bg2"/>
                      </a:solidFill>
                      <a:latin typeface="Calibri"/>
                      <a:ea typeface="Calibri"/>
                      <a:cs typeface="Calibri"/>
                    </a:defRPr>
                  </a:pPr>
                  <a:endParaRPr lang="zh-CN"/>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5C3-4301-9DB9-8ACB2F03C638}"/>
                </c:ext>
              </c:extLst>
            </c:dLbl>
            <c:spPr>
              <a:noFill/>
              <a:ln w="26098">
                <a:noFill/>
              </a:ln>
            </c:spPr>
            <c:txPr>
              <a:bodyPr wrap="square" lIns="38100" tIns="19050" rIns="38100" bIns="19050" anchor="ctr">
                <a:spAutoFit/>
              </a:bodyPr>
              <a:lstStyle/>
              <a:p>
                <a:pPr>
                  <a:defRPr sz="1100" b="1" i="0" u="none" strike="noStrike" baseline="0">
                    <a:solidFill>
                      <a:schemeClr val="bg2"/>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Sheet1!$B$1:$V$1</c:f>
              <c:strCache>
                <c:ptCount val="21"/>
                <c:pt idx="0">
                  <c:v>替加环素</c:v>
                </c:pt>
                <c:pt idx="1">
                  <c:v>黏菌素</c:v>
                </c:pt>
                <c:pt idx="2">
                  <c:v>多黏菌素B</c:v>
                </c:pt>
                <c:pt idx="3">
                  <c:v>头孢他啶-阿维巴坦</c:v>
                </c:pt>
                <c:pt idx="4">
                  <c:v>磷霉素</c:v>
                </c:pt>
                <c:pt idx="5">
                  <c:v>氯霉素</c:v>
                </c:pt>
                <c:pt idx="6">
                  <c:v>米诺环素</c:v>
                </c:pt>
                <c:pt idx="7">
                  <c:v>阿米卡星</c:v>
                </c:pt>
                <c:pt idx="8">
                  <c:v>复方磺胺甲噁唑</c:v>
                </c:pt>
                <c:pt idx="9">
                  <c:v>庆大霉素</c:v>
                </c:pt>
                <c:pt idx="10">
                  <c:v>左氧氟沙星</c:v>
                </c:pt>
                <c:pt idx="11">
                  <c:v>头孢哌酮-舒巴坦</c:v>
                </c:pt>
                <c:pt idx="12">
                  <c:v>头孢吡肟</c:v>
                </c:pt>
                <c:pt idx="13">
                  <c:v>环丙沙星</c:v>
                </c:pt>
                <c:pt idx="14">
                  <c:v>亚胺培南</c:v>
                </c:pt>
                <c:pt idx="15">
                  <c:v>头孢西丁</c:v>
                </c:pt>
                <c:pt idx="16">
                  <c:v>美罗培南</c:v>
                </c:pt>
                <c:pt idx="17">
                  <c:v>头孢他啶</c:v>
                </c:pt>
                <c:pt idx="18">
                  <c:v>头孢曲松</c:v>
                </c:pt>
                <c:pt idx="19">
                  <c:v>哌拉西林-他唑巴坦</c:v>
                </c:pt>
                <c:pt idx="20">
                  <c:v>厄他培南</c:v>
                </c:pt>
              </c:strCache>
            </c:strRef>
          </c:cat>
          <c:val>
            <c:numRef>
              <c:f>Sheet1!$B$2:$V$2</c:f>
              <c:numCache>
                <c:formatCode>General</c:formatCode>
                <c:ptCount val="21"/>
                <c:pt idx="0">
                  <c:v>6.9</c:v>
                </c:pt>
                <c:pt idx="1">
                  <c:v>10.5</c:v>
                </c:pt>
                <c:pt idx="2">
                  <c:v>11.2</c:v>
                </c:pt>
                <c:pt idx="3">
                  <c:v>15.8</c:v>
                </c:pt>
                <c:pt idx="4">
                  <c:v>35.299999999999997</c:v>
                </c:pt>
                <c:pt idx="5">
                  <c:v>54.5</c:v>
                </c:pt>
                <c:pt idx="6">
                  <c:v>59.7</c:v>
                </c:pt>
                <c:pt idx="7">
                  <c:v>67.099999999999994</c:v>
                </c:pt>
                <c:pt idx="8">
                  <c:v>70</c:v>
                </c:pt>
                <c:pt idx="9">
                  <c:v>76.3</c:v>
                </c:pt>
                <c:pt idx="10">
                  <c:v>93.3</c:v>
                </c:pt>
                <c:pt idx="11">
                  <c:v>94.7</c:v>
                </c:pt>
                <c:pt idx="12">
                  <c:v>96.2</c:v>
                </c:pt>
                <c:pt idx="13">
                  <c:v>96.6</c:v>
                </c:pt>
                <c:pt idx="14">
                  <c:v>96.7</c:v>
                </c:pt>
                <c:pt idx="15">
                  <c:v>97</c:v>
                </c:pt>
                <c:pt idx="16">
                  <c:v>97.3</c:v>
                </c:pt>
                <c:pt idx="17">
                  <c:v>97.9</c:v>
                </c:pt>
                <c:pt idx="18">
                  <c:v>98.6</c:v>
                </c:pt>
                <c:pt idx="19">
                  <c:v>98.7</c:v>
                </c:pt>
                <c:pt idx="20">
                  <c:v>98.9</c:v>
                </c:pt>
              </c:numCache>
            </c:numRef>
          </c:val>
          <c:extLst>
            <c:ext xmlns:c16="http://schemas.microsoft.com/office/drawing/2014/chart" uri="{C3380CC4-5D6E-409C-BE32-E72D297353CC}">
              <c16:uniqueId val="{00000006-05C3-4301-9DB9-8ACB2F03C638}"/>
            </c:ext>
          </c:extLst>
        </c:ser>
        <c:dLbls>
          <c:showLegendKey val="0"/>
          <c:showVal val="0"/>
          <c:showCatName val="0"/>
          <c:showSerName val="0"/>
          <c:showPercent val="0"/>
          <c:showBubbleSize val="0"/>
        </c:dLbls>
        <c:gapWidth val="150"/>
        <c:axId val="202090408"/>
        <c:axId val="1"/>
      </c:barChart>
      <c:catAx>
        <c:axId val="202090408"/>
        <c:scaling>
          <c:orientation val="minMax"/>
        </c:scaling>
        <c:delete val="0"/>
        <c:axPos val="b"/>
        <c:numFmt formatCode="General" sourceLinked="1"/>
        <c:majorTickMark val="in"/>
        <c:minorTickMark val="none"/>
        <c:tickLblPos val="nextTo"/>
        <c:spPr>
          <a:ln w="26098">
            <a:solidFill>
              <a:srgbClr val="99CCFF"/>
            </a:solidFill>
            <a:prstDash val="solid"/>
          </a:ln>
        </c:spPr>
        <c:txPr>
          <a:bodyPr rot="-2400000" vert="horz"/>
          <a:lstStyle/>
          <a:p>
            <a:pPr>
              <a:defRPr sz="1100" b="1" i="0" u="none" strike="noStrike" baseline="0">
                <a:solidFill>
                  <a:schemeClr val="bg2"/>
                </a:solidFill>
                <a:latin typeface="楷体"/>
                <a:ea typeface="楷体"/>
                <a:cs typeface="楷体"/>
              </a:defRPr>
            </a:pPr>
            <a:endParaRPr lang="zh-CN"/>
          </a:p>
        </c:txPr>
        <c:crossAx val="1"/>
        <c:crosses val="autoZero"/>
        <c:auto val="1"/>
        <c:lblAlgn val="ctr"/>
        <c:lblOffset val="100"/>
        <c:tickLblSkip val="1"/>
        <c:tickMarkSkip val="1"/>
        <c:noMultiLvlLbl val="0"/>
      </c:catAx>
      <c:valAx>
        <c:axId val="1"/>
        <c:scaling>
          <c:orientation val="minMax"/>
          <c:max val="100"/>
        </c:scaling>
        <c:delete val="0"/>
        <c:axPos val="l"/>
        <c:numFmt formatCode="General" sourceLinked="1"/>
        <c:majorTickMark val="in"/>
        <c:minorTickMark val="none"/>
        <c:tickLblPos val="nextTo"/>
        <c:spPr>
          <a:ln w="26098">
            <a:solidFill>
              <a:srgbClr val="99CCFF"/>
            </a:solidFill>
            <a:prstDash val="solid"/>
          </a:ln>
        </c:spPr>
        <c:txPr>
          <a:bodyPr rot="0" vert="horz"/>
          <a:lstStyle/>
          <a:p>
            <a:pPr>
              <a:defRPr sz="1100" b="1" i="0" u="none" strike="noStrike" baseline="0">
                <a:solidFill>
                  <a:schemeClr val="bg2"/>
                </a:solidFill>
                <a:latin typeface="Calibri"/>
                <a:ea typeface="Calibri"/>
                <a:cs typeface="Calibri"/>
              </a:defRPr>
            </a:pPr>
            <a:endParaRPr lang="zh-CN"/>
          </a:p>
        </c:txPr>
        <c:crossAx val="202090408"/>
        <c:crosses val="autoZero"/>
        <c:crossBetween val="between"/>
      </c:valAx>
      <c:spPr>
        <a:noFill/>
        <a:ln w="26098">
          <a:solidFill>
            <a:srgbClr val="99CCFF"/>
          </a:solidFill>
          <a:prstDash val="solid"/>
        </a:ln>
      </c:spPr>
    </c:plotArea>
    <c:plotVisOnly val="1"/>
    <c:dispBlanksAs val="gap"/>
    <c:showDLblsOverMax val="0"/>
  </c:chart>
  <c:spPr>
    <a:noFill/>
    <a:ln>
      <a:noFill/>
    </a:ln>
  </c:spPr>
  <c:txPr>
    <a:bodyPr/>
    <a:lstStyle/>
    <a:p>
      <a:pPr>
        <a:defRPr sz="2003" b="1" i="0" u="none" strike="noStrike" baseline="0">
          <a:solidFill>
            <a:schemeClr val="tx1"/>
          </a:solidFill>
          <a:latin typeface="Arial"/>
          <a:ea typeface="Arial"/>
          <a:cs typeface="Arial"/>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2077865084387994E-2"/>
          <c:y val="3.7193648446104573E-2"/>
          <c:w val="0.95525532196554119"/>
          <c:h val="0.89419797551094471"/>
        </c:manualLayout>
      </c:layout>
      <c:lineChart>
        <c:grouping val="standard"/>
        <c:varyColors val="0"/>
        <c:ser>
          <c:idx val="0"/>
          <c:order val="0"/>
          <c:tx>
            <c:strRef>
              <c:f>data!$C$1</c:f>
              <c:strCache>
                <c:ptCount val="1"/>
                <c:pt idx="0">
                  <c:v>亚胺培南</c:v>
                </c:pt>
              </c:strCache>
            </c:strRef>
          </c:tx>
          <c:spPr>
            <a:ln w="28575" cap="rnd">
              <a:solidFill>
                <a:srgbClr val="0000FF"/>
              </a:solidFill>
              <a:round/>
            </a:ln>
            <a:effectLst/>
          </c:spPr>
          <c:marker>
            <c:symbol val="none"/>
          </c:marker>
          <c:dLbls>
            <c:dLbl>
              <c:idx val="0"/>
              <c:layout>
                <c:manualLayout>
                  <c:x val="-1.2997945383096298E-2"/>
                  <c:y val="-3.13171744348893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A46-4FCD-9044-ED88DD6C5CA9}"/>
                </c:ext>
              </c:extLst>
            </c:dLbl>
            <c:dLbl>
              <c:idx val="1"/>
              <c:layout>
                <c:manualLayout>
                  <c:x val="-1.7900555091115822E-2"/>
                  <c:y val="-3.13171744348891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A46-4FCD-9044-ED88DD6C5CA9}"/>
                </c:ext>
              </c:extLst>
            </c:dLbl>
            <c:dLbl>
              <c:idx val="2"/>
              <c:layout>
                <c:manualLayout>
                  <c:x val="-1.6749026641109385E-2"/>
                  <c:y val="2.476585735680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A46-4FCD-9044-ED88DD6C5CA9}"/>
                </c:ext>
              </c:extLst>
            </c:dLbl>
            <c:dLbl>
              <c:idx val="3"/>
              <c:layout>
                <c:manualLayout>
                  <c:x val="-1.4149473833102768E-2"/>
                  <c:y val="-3.13171744348891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A46-4FCD-9044-ED88DD6C5CA9}"/>
                </c:ext>
              </c:extLst>
            </c:dLbl>
            <c:dLbl>
              <c:idx val="4"/>
              <c:layout>
                <c:manualLayout>
                  <c:x val="-2.9415839591180198E-2"/>
                  <c:y val="-3.13171744348892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A46-4FCD-9044-ED88DD6C5CA9}"/>
                </c:ext>
              </c:extLst>
            </c:dLbl>
            <c:dLbl>
              <c:idx val="5"/>
              <c:layout>
                <c:manualLayout>
                  <c:x val="-1.0991384391077197E-2"/>
                  <c:y val="3.49627722280198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A46-4FCD-9044-ED88DD6C5CA9}"/>
                </c:ext>
              </c:extLst>
            </c:dLbl>
            <c:dLbl>
              <c:idx val="6"/>
              <c:layout>
                <c:manualLayout>
                  <c:x val="-1.2997945383096288E-2"/>
                  <c:y val="2.476585735680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A46-4FCD-9044-ED88DD6C5CA9}"/>
                </c:ext>
              </c:extLst>
            </c:dLbl>
            <c:dLbl>
              <c:idx val="10"/>
              <c:layout>
                <c:manualLayout>
                  <c:x val="-2.9171117127670957E-2"/>
                  <c:y val="-3.386640315269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A46-4FCD-9044-ED88DD6C5CA9}"/>
                </c:ext>
              </c:extLst>
            </c:dLbl>
            <c:dLbl>
              <c:idx val="12"/>
              <c:layout>
                <c:manualLayout>
                  <c:x val="-1.5352775727593705E-2"/>
                  <c:y val="4.26104583814324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A46-4FCD-9044-ED88DD6C5CA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data!$B$2:$B$21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data!$C$2:$C$21</c:f>
              <c:numCache>
                <c:formatCode>General</c:formatCode>
                <c:ptCount val="20"/>
                <c:pt idx="0">
                  <c:v>3</c:v>
                </c:pt>
                <c:pt idx="1">
                  <c:v>3.4</c:v>
                </c:pt>
                <c:pt idx="2">
                  <c:v>2.4</c:v>
                </c:pt>
                <c:pt idx="3">
                  <c:v>4</c:v>
                </c:pt>
                <c:pt idx="4">
                  <c:v>4.9000000000000004</c:v>
                </c:pt>
                <c:pt idx="5">
                  <c:v>9.1999999999999993</c:v>
                </c:pt>
                <c:pt idx="6">
                  <c:v>9</c:v>
                </c:pt>
                <c:pt idx="7">
                  <c:v>10</c:v>
                </c:pt>
                <c:pt idx="8">
                  <c:v>10.3</c:v>
                </c:pt>
                <c:pt idx="9">
                  <c:v>11</c:v>
                </c:pt>
                <c:pt idx="10">
                  <c:v>15.6</c:v>
                </c:pt>
                <c:pt idx="11">
                  <c:v>16.100000000000001</c:v>
                </c:pt>
                <c:pt idx="12">
                  <c:v>20.9</c:v>
                </c:pt>
                <c:pt idx="13">
                  <c:v>25</c:v>
                </c:pt>
                <c:pt idx="14">
                  <c:v>23.7</c:v>
                </c:pt>
                <c:pt idx="15">
                  <c:v>23.3</c:v>
                </c:pt>
                <c:pt idx="16">
                  <c:v>23.1</c:v>
                </c:pt>
                <c:pt idx="17">
                  <c:v>22.6</c:v>
                </c:pt>
                <c:pt idx="18">
                  <c:v>24.8</c:v>
                </c:pt>
                <c:pt idx="19">
                  <c:v>22.6</c:v>
                </c:pt>
              </c:numCache>
            </c:numRef>
          </c:val>
          <c:smooth val="0"/>
          <c:extLst>
            <c:ext xmlns:c16="http://schemas.microsoft.com/office/drawing/2014/chart" uri="{C3380CC4-5D6E-409C-BE32-E72D297353CC}">
              <c16:uniqueId val="{00000000-C0FC-479E-9A54-89F5BD8FD7F6}"/>
            </c:ext>
          </c:extLst>
        </c:ser>
        <c:ser>
          <c:idx val="1"/>
          <c:order val="1"/>
          <c:tx>
            <c:strRef>
              <c:f>data!$D$1</c:f>
              <c:strCache>
                <c:ptCount val="1"/>
                <c:pt idx="0">
                  <c:v>美罗培南</c:v>
                </c:pt>
              </c:strCache>
            </c:strRef>
          </c:tx>
          <c:spPr>
            <a:ln w="28575" cap="rnd">
              <a:solidFill>
                <a:srgbClr val="FF0000"/>
              </a:solidFill>
              <a:round/>
            </a:ln>
            <a:effectLst/>
          </c:spPr>
          <c:marker>
            <c:symbol val="none"/>
          </c:marker>
          <c:dLbls>
            <c:dLbl>
              <c:idx val="0"/>
              <c:layout>
                <c:manualLayout>
                  <c:x val="-1.6749026641109395E-2"/>
                  <c:y val="3.38666038793640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A46-4FCD-9044-ED88DD6C5CA9}"/>
                </c:ext>
              </c:extLst>
            </c:dLbl>
            <c:dLbl>
              <c:idx val="1"/>
              <c:layout>
                <c:manualLayout>
                  <c:x val="-1.7900555091115822E-2"/>
                  <c:y val="2.62189177259514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A46-4FCD-9044-ED88DD6C5CA9}"/>
                </c:ext>
              </c:extLst>
            </c:dLbl>
            <c:dLbl>
              <c:idx val="3"/>
              <c:layout>
                <c:manualLayout>
                  <c:x val="-5.2337421410450077E-3"/>
                  <c:y val="2.87681464437555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A46-4FCD-9044-ED88DD6C5CA9}"/>
                </c:ext>
              </c:extLst>
            </c:dLbl>
            <c:dLbl>
              <c:idx val="4"/>
              <c:layout>
                <c:manualLayout>
                  <c:x val="-1.0991384391077197E-2"/>
                  <c:y val="2.8768146443755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A46-4FCD-9044-ED88DD6C5CA9}"/>
                </c:ext>
              </c:extLst>
            </c:dLbl>
            <c:dLbl>
              <c:idx val="10"/>
              <c:layout>
                <c:manualLayout>
                  <c:x val="-1.3049718827580914E-2"/>
                  <c:y val="2.62189177259513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A46-4FCD-9044-ED88DD6C5CA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data!$B$2:$B$21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data!$D$2:$D$21</c:f>
              <c:numCache>
                <c:formatCode>General</c:formatCode>
                <c:ptCount val="20"/>
                <c:pt idx="0">
                  <c:v>2.9</c:v>
                </c:pt>
                <c:pt idx="1">
                  <c:v>2.6</c:v>
                </c:pt>
                <c:pt idx="2">
                  <c:v>2.9</c:v>
                </c:pt>
                <c:pt idx="3">
                  <c:v>3.8</c:v>
                </c:pt>
                <c:pt idx="4">
                  <c:v>4.8</c:v>
                </c:pt>
                <c:pt idx="5">
                  <c:v>9.1999999999999993</c:v>
                </c:pt>
                <c:pt idx="6">
                  <c:v>9</c:v>
                </c:pt>
                <c:pt idx="7">
                  <c:v>11.8</c:v>
                </c:pt>
                <c:pt idx="8">
                  <c:v>14.1</c:v>
                </c:pt>
                <c:pt idx="9">
                  <c:v>14.1</c:v>
                </c:pt>
                <c:pt idx="10">
                  <c:v>14.4</c:v>
                </c:pt>
                <c:pt idx="11">
                  <c:v>18.8</c:v>
                </c:pt>
                <c:pt idx="12">
                  <c:v>24</c:v>
                </c:pt>
                <c:pt idx="13">
                  <c:v>26.3</c:v>
                </c:pt>
                <c:pt idx="14">
                  <c:v>25</c:v>
                </c:pt>
                <c:pt idx="15">
                  <c:v>24.2</c:v>
                </c:pt>
                <c:pt idx="16">
                  <c:v>24.4</c:v>
                </c:pt>
                <c:pt idx="17">
                  <c:v>24.2</c:v>
                </c:pt>
                <c:pt idx="18">
                  <c:v>26</c:v>
                </c:pt>
                <c:pt idx="19">
                  <c:v>23.4</c:v>
                </c:pt>
              </c:numCache>
            </c:numRef>
          </c:val>
          <c:smooth val="0"/>
          <c:extLst>
            <c:ext xmlns:c16="http://schemas.microsoft.com/office/drawing/2014/chart" uri="{C3380CC4-5D6E-409C-BE32-E72D297353CC}">
              <c16:uniqueId val="{00000001-C0FC-479E-9A54-89F5BD8FD7F6}"/>
            </c:ext>
          </c:extLst>
        </c:ser>
        <c:dLbls>
          <c:showLegendKey val="0"/>
          <c:showVal val="0"/>
          <c:showCatName val="0"/>
          <c:showSerName val="0"/>
          <c:showPercent val="0"/>
          <c:showBubbleSize val="0"/>
        </c:dLbls>
        <c:smooth val="0"/>
        <c:axId val="2050421968"/>
        <c:axId val="2050422928"/>
      </c:lineChart>
      <c:catAx>
        <c:axId val="2050421968"/>
        <c:scaling>
          <c:orientation val="minMax"/>
        </c:scaling>
        <c:delete val="0"/>
        <c:axPos val="b"/>
        <c:numFmt formatCode="General" sourceLinked="1"/>
        <c:majorTickMark val="in"/>
        <c:minorTickMark val="none"/>
        <c:tickLblPos val="nextTo"/>
        <c:spPr>
          <a:noFill/>
          <a:ln w="9525" cap="flat" cmpd="sng" algn="ctr">
            <a:solidFill>
              <a:srgbClr val="003366"/>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2050422928"/>
        <c:crosses val="autoZero"/>
        <c:auto val="1"/>
        <c:lblAlgn val="ctr"/>
        <c:lblOffset val="100"/>
        <c:noMultiLvlLbl val="0"/>
      </c:catAx>
      <c:valAx>
        <c:axId val="2050422928"/>
        <c:scaling>
          <c:orientation val="minMax"/>
        </c:scaling>
        <c:delete val="0"/>
        <c:axPos val="l"/>
        <c:numFmt formatCode="General" sourceLinked="1"/>
        <c:majorTickMark val="in"/>
        <c:minorTickMark val="none"/>
        <c:tickLblPos val="nextTo"/>
        <c:spPr>
          <a:noFill/>
          <a:ln>
            <a:solidFill>
              <a:srgbClr val="003366"/>
            </a:solidFill>
          </a:ln>
          <a:effectLst/>
        </c:spPr>
        <c:txPr>
          <a:bodyPr rot="-60000000" spcFirstLastPara="1" vertOverflow="ellipsis" vert="horz" wrap="square" anchor="ctr" anchorCtr="1"/>
          <a:lstStyle/>
          <a:p>
            <a:pPr>
              <a:defRPr sz="11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2050421968"/>
        <c:crosses val="autoZero"/>
        <c:crossBetween val="between"/>
      </c:valAx>
      <c:spPr>
        <a:noFill/>
        <a:ln w="25400">
          <a:solidFill>
            <a:srgbClr val="0054A6"/>
          </a:solidFill>
        </a:ln>
        <a:effectLst/>
      </c:spPr>
    </c:plotArea>
    <c:legend>
      <c:legendPos val="t"/>
      <c:layout>
        <c:manualLayout>
          <c:xMode val="edge"/>
          <c:yMode val="edge"/>
          <c:x val="5.205543294749574E-2"/>
          <c:y val="9.9419919994363587E-2"/>
          <c:w val="0.19575983650109441"/>
          <c:h val="4.3018535702951825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楷体" panose="02010609060101010101" pitchFamily="49" charset="-122"/>
              <a:cs typeface="Calibri" panose="020F0502020204030204" pitchFamily="34" charset="0"/>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410278150818696E-2"/>
          <c:y val="5.5400177728501358E-2"/>
          <c:w val="0.88803271919926152"/>
          <c:h val="0.77766497837965809"/>
        </c:manualLayout>
      </c:layout>
      <c:barChart>
        <c:barDir val="col"/>
        <c:grouping val="clustered"/>
        <c:varyColors val="0"/>
        <c:ser>
          <c:idx val="0"/>
          <c:order val="0"/>
          <c:tx>
            <c:strRef>
              <c:f>Sheet1!$B$1</c:f>
              <c:strCache>
                <c:ptCount val="1"/>
                <c:pt idx="0">
                  <c:v>氨曲南-阿维巴坦</c:v>
                </c:pt>
              </c:strCache>
            </c:strRef>
          </c:tx>
          <c:spPr>
            <a:solidFill>
              <a:schemeClr val="tx1">
                <a:lumMod val="60000"/>
                <a:lumOff val="40000"/>
              </a:schemeClr>
            </a:solidFill>
            <a:ln>
              <a:noFill/>
            </a:ln>
            <a:effectLst/>
          </c:spPr>
          <c:invertIfNegative val="0"/>
          <c:cat>
            <c:strRef>
              <c:f>Sheet1!$A$2:$A$14</c:f>
              <c:strCache>
                <c:ptCount val="13"/>
                <c:pt idx="0">
                  <c:v>&lt;=0.03</c:v>
                </c:pt>
                <c:pt idx="1">
                  <c:v>0.06</c:v>
                </c:pt>
                <c:pt idx="2">
                  <c:v>0.125</c:v>
                </c:pt>
                <c:pt idx="3">
                  <c:v>0.25</c:v>
                </c:pt>
                <c:pt idx="4">
                  <c:v>0.5</c:v>
                </c:pt>
                <c:pt idx="5">
                  <c:v>1</c:v>
                </c:pt>
                <c:pt idx="6">
                  <c:v>2</c:v>
                </c:pt>
                <c:pt idx="7">
                  <c:v>4</c:v>
                </c:pt>
                <c:pt idx="8">
                  <c:v>8</c:v>
                </c:pt>
                <c:pt idx="9">
                  <c:v>16</c:v>
                </c:pt>
                <c:pt idx="10">
                  <c:v>32</c:v>
                </c:pt>
                <c:pt idx="11">
                  <c:v>64</c:v>
                </c:pt>
                <c:pt idx="12">
                  <c:v>&gt;64</c:v>
                </c:pt>
              </c:strCache>
            </c:strRef>
          </c:cat>
          <c:val>
            <c:numRef>
              <c:f>Sheet1!$B$2:$B$14</c:f>
              <c:numCache>
                <c:formatCode>General</c:formatCode>
                <c:ptCount val="13"/>
                <c:pt idx="0">
                  <c:v>4</c:v>
                </c:pt>
                <c:pt idx="1">
                  <c:v>3</c:v>
                </c:pt>
                <c:pt idx="2">
                  <c:v>1</c:v>
                </c:pt>
                <c:pt idx="3">
                  <c:v>3</c:v>
                </c:pt>
                <c:pt idx="4">
                  <c:v>28</c:v>
                </c:pt>
                <c:pt idx="5">
                  <c:v>18</c:v>
                </c:pt>
                <c:pt idx="6">
                  <c:v>6</c:v>
                </c:pt>
                <c:pt idx="7">
                  <c:v>2</c:v>
                </c:pt>
                <c:pt idx="12">
                  <c:v>2</c:v>
                </c:pt>
              </c:numCache>
            </c:numRef>
          </c:val>
          <c:extLst>
            <c:ext xmlns:c16="http://schemas.microsoft.com/office/drawing/2014/chart" uri="{C3380CC4-5D6E-409C-BE32-E72D297353CC}">
              <c16:uniqueId val="{00000000-DDC6-41B7-B6B4-C2263835C92C}"/>
            </c:ext>
          </c:extLst>
        </c:ser>
        <c:ser>
          <c:idx val="1"/>
          <c:order val="1"/>
          <c:tx>
            <c:strRef>
              <c:f>Sheet1!$C$1</c:f>
              <c:strCache>
                <c:ptCount val="1"/>
                <c:pt idx="0">
                  <c:v>头孢他啶-阿维巴坦</c:v>
                </c:pt>
              </c:strCache>
            </c:strRef>
          </c:tx>
          <c:spPr>
            <a:solidFill>
              <a:schemeClr val="tx2">
                <a:lumMod val="60000"/>
                <a:lumOff val="40000"/>
              </a:schemeClr>
            </a:solidFill>
            <a:ln>
              <a:noFill/>
            </a:ln>
            <a:effectLst/>
          </c:spPr>
          <c:invertIfNegative val="0"/>
          <c:cat>
            <c:strRef>
              <c:f>Sheet1!$A$2:$A$14</c:f>
              <c:strCache>
                <c:ptCount val="13"/>
                <c:pt idx="0">
                  <c:v>&lt;=0.03</c:v>
                </c:pt>
                <c:pt idx="1">
                  <c:v>0.06</c:v>
                </c:pt>
                <c:pt idx="2">
                  <c:v>0.125</c:v>
                </c:pt>
                <c:pt idx="3">
                  <c:v>0.25</c:v>
                </c:pt>
                <c:pt idx="4">
                  <c:v>0.5</c:v>
                </c:pt>
                <c:pt idx="5">
                  <c:v>1</c:v>
                </c:pt>
                <c:pt idx="6">
                  <c:v>2</c:v>
                </c:pt>
                <c:pt idx="7">
                  <c:v>4</c:v>
                </c:pt>
                <c:pt idx="8">
                  <c:v>8</c:v>
                </c:pt>
                <c:pt idx="9">
                  <c:v>16</c:v>
                </c:pt>
                <c:pt idx="10">
                  <c:v>32</c:v>
                </c:pt>
                <c:pt idx="11">
                  <c:v>64</c:v>
                </c:pt>
                <c:pt idx="12">
                  <c:v>&gt;64</c:v>
                </c:pt>
              </c:strCache>
            </c:strRef>
          </c:cat>
          <c:val>
            <c:numRef>
              <c:f>Sheet1!$C$2:$C$14</c:f>
              <c:numCache>
                <c:formatCode>General</c:formatCode>
                <c:ptCount val="13"/>
                <c:pt idx="1">
                  <c:v>3</c:v>
                </c:pt>
                <c:pt idx="2">
                  <c:v>8</c:v>
                </c:pt>
                <c:pt idx="3">
                  <c:v>5</c:v>
                </c:pt>
                <c:pt idx="4">
                  <c:v>12</c:v>
                </c:pt>
                <c:pt idx="5">
                  <c:v>75</c:v>
                </c:pt>
                <c:pt idx="6">
                  <c:v>127</c:v>
                </c:pt>
                <c:pt idx="7">
                  <c:v>55</c:v>
                </c:pt>
                <c:pt idx="8">
                  <c:v>11</c:v>
                </c:pt>
                <c:pt idx="11">
                  <c:v>1</c:v>
                </c:pt>
                <c:pt idx="12">
                  <c:v>3</c:v>
                </c:pt>
              </c:numCache>
            </c:numRef>
          </c:val>
          <c:extLst>
            <c:ext xmlns:c16="http://schemas.microsoft.com/office/drawing/2014/chart" uri="{C3380CC4-5D6E-409C-BE32-E72D297353CC}">
              <c16:uniqueId val="{00000001-DDC6-41B7-B6B4-C2263835C92C}"/>
            </c:ext>
          </c:extLst>
        </c:ser>
        <c:dLbls>
          <c:showLegendKey val="0"/>
          <c:showVal val="0"/>
          <c:showCatName val="0"/>
          <c:showSerName val="0"/>
          <c:showPercent val="0"/>
          <c:showBubbleSize val="0"/>
        </c:dLbls>
        <c:gapWidth val="219"/>
        <c:overlap val="-27"/>
        <c:axId val="1385059440"/>
        <c:axId val="1385069040"/>
      </c:barChart>
      <c:catAx>
        <c:axId val="1385059440"/>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bg2"/>
                    </a:solidFill>
                    <a:latin typeface="+mn-lt"/>
                    <a:ea typeface="+mn-ea"/>
                    <a:cs typeface="+mn-cs"/>
                  </a:defRPr>
                </a:pPr>
                <a:r>
                  <a:rPr lang="en-US" altLang="zh-CN" sz="1100" b="1" dirty="0">
                    <a:solidFill>
                      <a:schemeClr val="bg2"/>
                    </a:solidFill>
                  </a:rPr>
                  <a:t>MIC (mg/L)</a:t>
                </a:r>
                <a:endParaRPr lang="zh-CN" altLang="en-US" sz="1100" b="1" dirty="0">
                  <a:solidFill>
                    <a:schemeClr val="bg2"/>
                  </a:solidFill>
                </a:endParaRPr>
              </a:p>
            </c:rich>
          </c:tx>
          <c:layout>
            <c:manualLayout>
              <c:xMode val="edge"/>
              <c:yMode val="edge"/>
              <c:x val="0.48979937439326932"/>
              <c:y val="0.91996220472440948"/>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bg2"/>
                  </a:solidFill>
                  <a:latin typeface="+mn-lt"/>
                  <a:ea typeface="+mn-ea"/>
                  <a:cs typeface="+mn-cs"/>
                </a:defRPr>
              </a:pPr>
              <a:endParaRPr lang="zh-CN" alt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385069040"/>
        <c:crosses val="autoZero"/>
        <c:auto val="1"/>
        <c:lblAlgn val="ctr"/>
        <c:lblOffset val="100"/>
        <c:noMultiLvlLbl val="0"/>
      </c:catAx>
      <c:valAx>
        <c:axId val="1385069040"/>
        <c:scaling>
          <c:orientation val="minMax"/>
        </c:scaling>
        <c:delete val="0"/>
        <c:axPos val="l"/>
        <c:title>
          <c:tx>
            <c:rich>
              <a:bodyPr rot="-5400000" spcFirstLastPara="1" vertOverflow="ellipsis" vert="horz" wrap="square" anchor="ctr" anchorCtr="1"/>
              <a:lstStyle/>
              <a:p>
                <a:pPr>
                  <a:defRPr sz="1100" b="1" i="0" u="none" strike="noStrike" kern="1200" baseline="0">
                    <a:solidFill>
                      <a:schemeClr val="bg2"/>
                    </a:solidFill>
                    <a:latin typeface="Microsoft YaHei Light" panose="020B0502040204020203" pitchFamily="34" charset="-122"/>
                    <a:ea typeface="Microsoft YaHei Light" panose="020B0502040204020203" pitchFamily="34" charset="-122"/>
                    <a:cs typeface="+mn-cs"/>
                  </a:defRPr>
                </a:pPr>
                <a:r>
                  <a:rPr lang="zh-CN" altLang="en-US" sz="1100" b="1" dirty="0">
                    <a:solidFill>
                      <a:schemeClr val="bg2"/>
                    </a:solidFill>
                    <a:latin typeface="Microsoft YaHei Light" panose="020B0502040204020203" pitchFamily="34" charset="-122"/>
                    <a:ea typeface="Microsoft YaHei Light" panose="020B0502040204020203" pitchFamily="34" charset="-122"/>
                  </a:rPr>
                  <a:t>株数</a:t>
                </a:r>
              </a:p>
            </c:rich>
          </c:tx>
          <c:overlay val="0"/>
          <c:spPr>
            <a:noFill/>
            <a:ln>
              <a:noFill/>
            </a:ln>
            <a:effectLst/>
          </c:spPr>
          <c:txPr>
            <a:bodyPr rot="-5400000" spcFirstLastPara="1" vertOverflow="ellipsis" vert="horz" wrap="square" anchor="ctr" anchorCtr="1"/>
            <a:lstStyle/>
            <a:p>
              <a:pPr>
                <a:defRPr sz="1100" b="1" i="0" u="none" strike="noStrike" kern="1200" baseline="0">
                  <a:solidFill>
                    <a:schemeClr val="bg2"/>
                  </a:solidFill>
                  <a:latin typeface="Microsoft YaHei Light" panose="020B0502040204020203" pitchFamily="34" charset="-122"/>
                  <a:ea typeface="Microsoft YaHei Light" panose="020B0502040204020203" pitchFamily="34" charset="-122"/>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385059440"/>
        <c:crosses val="autoZero"/>
        <c:crossBetween val="between"/>
      </c:valAx>
      <c:spPr>
        <a:noFill/>
        <a:ln w="19050">
          <a:solidFill>
            <a:schemeClr val="bg1">
              <a:lumMod val="65000"/>
            </a:schemeClr>
          </a:solidFill>
        </a:ln>
        <a:effectLst/>
      </c:spPr>
    </c:plotArea>
    <c:legend>
      <c:legendPos val="b"/>
      <c:layout>
        <c:manualLayout>
          <c:xMode val="edge"/>
          <c:yMode val="edge"/>
          <c:x val="0.11921020279745585"/>
          <c:y val="0.10391613359208023"/>
          <c:w val="0.29347019175755756"/>
          <c:h val="0.1625397828798499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410278150818696E-2"/>
          <c:y val="5.5400177728501358E-2"/>
          <c:w val="0.88803271919926152"/>
          <c:h val="0.77766497837965809"/>
        </c:manualLayout>
      </c:layout>
      <c:barChart>
        <c:barDir val="col"/>
        <c:grouping val="clustered"/>
        <c:varyColors val="0"/>
        <c:ser>
          <c:idx val="0"/>
          <c:order val="0"/>
          <c:tx>
            <c:strRef>
              <c:f>Sheet1!$B$1</c:f>
              <c:strCache>
                <c:ptCount val="1"/>
                <c:pt idx="0">
                  <c:v>氨曲南-阿维巴坦</c:v>
                </c:pt>
              </c:strCache>
            </c:strRef>
          </c:tx>
          <c:spPr>
            <a:solidFill>
              <a:schemeClr val="tx1">
                <a:lumMod val="60000"/>
                <a:lumOff val="40000"/>
              </a:schemeClr>
            </a:solidFill>
            <a:ln>
              <a:noFill/>
            </a:ln>
            <a:effectLst/>
          </c:spPr>
          <c:invertIfNegative val="0"/>
          <c:cat>
            <c:strRef>
              <c:f>Sheet1!$A$2:$A$14</c:f>
              <c:strCache>
                <c:ptCount val="13"/>
                <c:pt idx="0">
                  <c:v>&lt;=0.03</c:v>
                </c:pt>
                <c:pt idx="1">
                  <c:v>0.06</c:v>
                </c:pt>
                <c:pt idx="2">
                  <c:v>0.125</c:v>
                </c:pt>
                <c:pt idx="3">
                  <c:v>0.25</c:v>
                </c:pt>
                <c:pt idx="4">
                  <c:v>0.5</c:v>
                </c:pt>
                <c:pt idx="5">
                  <c:v>1</c:v>
                </c:pt>
                <c:pt idx="6">
                  <c:v>2</c:v>
                </c:pt>
                <c:pt idx="7">
                  <c:v>4</c:v>
                </c:pt>
                <c:pt idx="8">
                  <c:v>8</c:v>
                </c:pt>
                <c:pt idx="9">
                  <c:v>16</c:v>
                </c:pt>
                <c:pt idx="10">
                  <c:v>32</c:v>
                </c:pt>
                <c:pt idx="11">
                  <c:v>64</c:v>
                </c:pt>
                <c:pt idx="12">
                  <c:v>&gt;64</c:v>
                </c:pt>
              </c:strCache>
            </c:strRef>
          </c:cat>
          <c:val>
            <c:numRef>
              <c:f>Sheet1!$B$2:$B$14</c:f>
              <c:numCache>
                <c:formatCode>General</c:formatCode>
                <c:ptCount val="13"/>
                <c:pt idx="0">
                  <c:v>3</c:v>
                </c:pt>
                <c:pt idx="1">
                  <c:v>3</c:v>
                </c:pt>
                <c:pt idx="2">
                  <c:v>4</c:v>
                </c:pt>
                <c:pt idx="3">
                  <c:v>5</c:v>
                </c:pt>
                <c:pt idx="4">
                  <c:v>1</c:v>
                </c:pt>
              </c:numCache>
            </c:numRef>
          </c:val>
          <c:extLst>
            <c:ext xmlns:c16="http://schemas.microsoft.com/office/drawing/2014/chart" uri="{C3380CC4-5D6E-409C-BE32-E72D297353CC}">
              <c16:uniqueId val="{00000000-DDC6-41B7-B6B4-C2263835C92C}"/>
            </c:ext>
          </c:extLst>
        </c:ser>
        <c:ser>
          <c:idx val="1"/>
          <c:order val="1"/>
          <c:tx>
            <c:strRef>
              <c:f>Sheet1!$C$1</c:f>
              <c:strCache>
                <c:ptCount val="1"/>
                <c:pt idx="0">
                  <c:v>头孢他啶-阿维巴坦</c:v>
                </c:pt>
              </c:strCache>
            </c:strRef>
          </c:tx>
          <c:spPr>
            <a:solidFill>
              <a:schemeClr val="tx2">
                <a:lumMod val="60000"/>
                <a:lumOff val="40000"/>
              </a:schemeClr>
            </a:solidFill>
            <a:ln>
              <a:noFill/>
            </a:ln>
            <a:effectLst/>
          </c:spPr>
          <c:invertIfNegative val="0"/>
          <c:cat>
            <c:strRef>
              <c:f>Sheet1!$A$2:$A$14</c:f>
              <c:strCache>
                <c:ptCount val="13"/>
                <c:pt idx="0">
                  <c:v>&lt;=0.03</c:v>
                </c:pt>
                <c:pt idx="1">
                  <c:v>0.06</c:v>
                </c:pt>
                <c:pt idx="2">
                  <c:v>0.125</c:v>
                </c:pt>
                <c:pt idx="3">
                  <c:v>0.25</c:v>
                </c:pt>
                <c:pt idx="4">
                  <c:v>0.5</c:v>
                </c:pt>
                <c:pt idx="5">
                  <c:v>1</c:v>
                </c:pt>
                <c:pt idx="6">
                  <c:v>2</c:v>
                </c:pt>
                <c:pt idx="7">
                  <c:v>4</c:v>
                </c:pt>
                <c:pt idx="8">
                  <c:v>8</c:v>
                </c:pt>
                <c:pt idx="9">
                  <c:v>16</c:v>
                </c:pt>
                <c:pt idx="10">
                  <c:v>32</c:v>
                </c:pt>
                <c:pt idx="11">
                  <c:v>64</c:v>
                </c:pt>
                <c:pt idx="12">
                  <c:v>&gt;64</c:v>
                </c:pt>
              </c:strCache>
            </c:strRef>
          </c:cat>
          <c:val>
            <c:numRef>
              <c:f>Sheet1!$C$2:$C$14</c:f>
              <c:numCache>
                <c:formatCode>General</c:formatCode>
                <c:ptCount val="13"/>
                <c:pt idx="9">
                  <c:v>1</c:v>
                </c:pt>
                <c:pt idx="10">
                  <c:v>3</c:v>
                </c:pt>
                <c:pt idx="11">
                  <c:v>1</c:v>
                </c:pt>
                <c:pt idx="12">
                  <c:v>37</c:v>
                </c:pt>
              </c:numCache>
            </c:numRef>
          </c:val>
          <c:extLst>
            <c:ext xmlns:c16="http://schemas.microsoft.com/office/drawing/2014/chart" uri="{C3380CC4-5D6E-409C-BE32-E72D297353CC}">
              <c16:uniqueId val="{00000001-DDC6-41B7-B6B4-C2263835C92C}"/>
            </c:ext>
          </c:extLst>
        </c:ser>
        <c:dLbls>
          <c:showLegendKey val="0"/>
          <c:showVal val="0"/>
          <c:showCatName val="0"/>
          <c:showSerName val="0"/>
          <c:showPercent val="0"/>
          <c:showBubbleSize val="0"/>
        </c:dLbls>
        <c:gapWidth val="219"/>
        <c:overlap val="-27"/>
        <c:axId val="1385059440"/>
        <c:axId val="1385069040"/>
      </c:barChart>
      <c:catAx>
        <c:axId val="1385059440"/>
        <c:scaling>
          <c:orientation val="minMax"/>
        </c:scaling>
        <c:delete val="0"/>
        <c:axPos val="b"/>
        <c:title>
          <c:tx>
            <c:rich>
              <a:bodyPr rot="0" spcFirstLastPara="1" vertOverflow="ellipsis" vert="horz" wrap="square" anchor="ctr" anchorCtr="1"/>
              <a:lstStyle/>
              <a:p>
                <a:pPr>
                  <a:defRPr sz="1100" b="1" i="0" u="none" strike="noStrike" kern="1200" baseline="0">
                    <a:solidFill>
                      <a:schemeClr val="bg2"/>
                    </a:solidFill>
                    <a:latin typeface="+mn-lt"/>
                    <a:ea typeface="+mn-ea"/>
                    <a:cs typeface="+mn-cs"/>
                  </a:defRPr>
                </a:pPr>
                <a:r>
                  <a:rPr lang="en-US" altLang="zh-CN" sz="1100" b="1" dirty="0">
                    <a:solidFill>
                      <a:schemeClr val="bg2"/>
                    </a:solidFill>
                  </a:rPr>
                  <a:t>MIC (mg/L)</a:t>
                </a:r>
                <a:endParaRPr lang="zh-CN" altLang="en-US" sz="1100" b="1" dirty="0">
                  <a:solidFill>
                    <a:schemeClr val="bg2"/>
                  </a:solidFill>
                </a:endParaRPr>
              </a:p>
            </c:rich>
          </c:tx>
          <c:layout>
            <c:manualLayout>
              <c:xMode val="edge"/>
              <c:yMode val="edge"/>
              <c:x val="0.48979937439326932"/>
              <c:y val="0.91996220472440948"/>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bg2"/>
                  </a:solidFill>
                  <a:latin typeface="+mn-lt"/>
                  <a:ea typeface="+mn-ea"/>
                  <a:cs typeface="+mn-cs"/>
                </a:defRPr>
              </a:pPr>
              <a:endParaRPr lang="zh-CN" alt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385069040"/>
        <c:crosses val="autoZero"/>
        <c:auto val="1"/>
        <c:lblAlgn val="ctr"/>
        <c:lblOffset val="100"/>
        <c:noMultiLvlLbl val="0"/>
      </c:catAx>
      <c:valAx>
        <c:axId val="1385069040"/>
        <c:scaling>
          <c:orientation val="minMax"/>
        </c:scaling>
        <c:delete val="0"/>
        <c:axPos val="l"/>
        <c:title>
          <c:tx>
            <c:rich>
              <a:bodyPr rot="-5400000" spcFirstLastPara="1" vertOverflow="ellipsis" vert="horz" wrap="square" anchor="ctr" anchorCtr="1"/>
              <a:lstStyle/>
              <a:p>
                <a:pPr>
                  <a:defRPr sz="1100" b="1" i="0" u="none" strike="noStrike" kern="1200" baseline="0">
                    <a:solidFill>
                      <a:schemeClr val="bg2"/>
                    </a:solidFill>
                    <a:latin typeface="Microsoft YaHei Light" panose="020B0502040204020203" pitchFamily="34" charset="-122"/>
                    <a:ea typeface="Microsoft YaHei Light" panose="020B0502040204020203" pitchFamily="34" charset="-122"/>
                    <a:cs typeface="+mn-cs"/>
                  </a:defRPr>
                </a:pPr>
                <a:r>
                  <a:rPr lang="zh-CN" altLang="en-US" sz="1100" b="1" dirty="0">
                    <a:solidFill>
                      <a:schemeClr val="bg2"/>
                    </a:solidFill>
                    <a:latin typeface="Microsoft YaHei Light" panose="020B0502040204020203" pitchFamily="34" charset="-122"/>
                    <a:ea typeface="Microsoft YaHei Light" panose="020B0502040204020203" pitchFamily="34" charset="-122"/>
                  </a:rPr>
                  <a:t>株数</a:t>
                </a:r>
              </a:p>
            </c:rich>
          </c:tx>
          <c:overlay val="0"/>
          <c:spPr>
            <a:noFill/>
            <a:ln>
              <a:noFill/>
            </a:ln>
            <a:effectLst/>
          </c:spPr>
          <c:txPr>
            <a:bodyPr rot="-5400000" spcFirstLastPara="1" vertOverflow="ellipsis" vert="horz" wrap="square" anchor="ctr" anchorCtr="1"/>
            <a:lstStyle/>
            <a:p>
              <a:pPr>
                <a:defRPr sz="1100" b="1" i="0" u="none" strike="noStrike" kern="1200" baseline="0">
                  <a:solidFill>
                    <a:schemeClr val="bg2"/>
                  </a:solidFill>
                  <a:latin typeface="Microsoft YaHei Light" panose="020B0502040204020203" pitchFamily="34" charset="-122"/>
                  <a:ea typeface="Microsoft YaHei Light" panose="020B0502040204020203" pitchFamily="34" charset="-122"/>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385059440"/>
        <c:crosses val="autoZero"/>
        <c:crossBetween val="between"/>
      </c:valAx>
      <c:spPr>
        <a:noFill/>
        <a:ln w="19050">
          <a:solidFill>
            <a:schemeClr val="bg1">
              <a:lumMod val="65000"/>
            </a:schemeClr>
          </a:solidFill>
        </a:ln>
        <a:effectLst/>
      </c:spPr>
    </c:plotArea>
    <c:legend>
      <c:legendPos val="b"/>
      <c:layout>
        <c:manualLayout>
          <c:xMode val="edge"/>
          <c:yMode val="edge"/>
          <c:x val="0.13938492685118095"/>
          <c:y val="0.10806593013768502"/>
          <c:w val="0.29347019175755756"/>
          <c:h val="0.1625397828798499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440925087983909E-2"/>
          <c:y val="2.0923884514435696E-2"/>
          <c:w val="0.94086810082572792"/>
          <c:h val="0.73885673995296008"/>
        </c:manualLayout>
      </c:layout>
      <c:barChart>
        <c:barDir val="col"/>
        <c:grouping val="clustered"/>
        <c:varyColors val="0"/>
        <c:ser>
          <c:idx val="0"/>
          <c:order val="0"/>
          <c:tx>
            <c:strRef>
              <c:f>变形杆菌属!$B$1</c:f>
              <c:strCache>
                <c:ptCount val="1"/>
                <c:pt idx="0">
                  <c:v>%R(耐药率)</c:v>
                </c:pt>
              </c:strCache>
            </c:strRef>
          </c:tx>
          <c:spPr>
            <a:gradFill flip="none" rotWithShape="1">
              <a:gsLst>
                <a:gs pos="0">
                  <a:schemeClr val="tx1"/>
                </a:gs>
                <a:gs pos="50000">
                  <a:srgbClr val="EBE115"/>
                </a:gs>
                <a:gs pos="100000">
                  <a:schemeClr val="tx1"/>
                </a:gs>
              </a:gsLst>
              <a:lin ang="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变形杆菌属!$A$2:$A$23</c:f>
              <c:strCache>
                <c:ptCount val="22"/>
                <c:pt idx="0">
                  <c:v>厄他培南</c:v>
                </c:pt>
                <c:pt idx="1">
                  <c:v>头孢哌酮-舒巴坦</c:v>
                </c:pt>
                <c:pt idx="2">
                  <c:v>美罗培南</c:v>
                </c:pt>
                <c:pt idx="3">
                  <c:v>阿米卡星</c:v>
                </c:pt>
                <c:pt idx="4">
                  <c:v>哌拉西林-他唑巴坦</c:v>
                </c:pt>
                <c:pt idx="5">
                  <c:v>头孢他啶-阿维巴坦</c:v>
                </c:pt>
                <c:pt idx="6">
                  <c:v>氨曲南</c:v>
                </c:pt>
                <c:pt idx="7">
                  <c:v>头孢西丁</c:v>
                </c:pt>
                <c:pt idx="8">
                  <c:v>头孢他啶</c:v>
                </c:pt>
                <c:pt idx="9">
                  <c:v>头孢吡肟</c:v>
                </c:pt>
                <c:pt idx="10">
                  <c:v>亚胺培南</c:v>
                </c:pt>
                <c:pt idx="11">
                  <c:v>庆大霉素</c:v>
                </c:pt>
                <c:pt idx="12">
                  <c:v>头孢哌酮</c:v>
                </c:pt>
                <c:pt idx="13">
                  <c:v>氨苄西林-舒巴坦</c:v>
                </c:pt>
                <c:pt idx="14">
                  <c:v>头孢曲松</c:v>
                </c:pt>
                <c:pt idx="15">
                  <c:v>左氧氟沙星</c:v>
                </c:pt>
                <c:pt idx="16">
                  <c:v>环丙沙星</c:v>
                </c:pt>
                <c:pt idx="17">
                  <c:v>头孢呋辛</c:v>
                </c:pt>
                <c:pt idx="18">
                  <c:v>哌拉西林</c:v>
                </c:pt>
                <c:pt idx="19">
                  <c:v>头孢唑啉</c:v>
                </c:pt>
                <c:pt idx="20">
                  <c:v>复方磺胺甲噁唑</c:v>
                </c:pt>
                <c:pt idx="21">
                  <c:v>氨苄西林</c:v>
                </c:pt>
              </c:strCache>
            </c:strRef>
          </c:cat>
          <c:val>
            <c:numRef>
              <c:f>变形杆菌属!$B$2:$B$23</c:f>
              <c:numCache>
                <c:formatCode>General</c:formatCode>
                <c:ptCount val="22"/>
                <c:pt idx="0">
                  <c:v>1.8</c:v>
                </c:pt>
                <c:pt idx="1">
                  <c:v>1.9</c:v>
                </c:pt>
                <c:pt idx="2">
                  <c:v>2.5</c:v>
                </c:pt>
                <c:pt idx="3">
                  <c:v>3</c:v>
                </c:pt>
                <c:pt idx="4">
                  <c:v>3.7</c:v>
                </c:pt>
                <c:pt idx="5">
                  <c:v>5.2</c:v>
                </c:pt>
                <c:pt idx="6">
                  <c:v>6.6</c:v>
                </c:pt>
                <c:pt idx="7">
                  <c:v>6.8</c:v>
                </c:pt>
                <c:pt idx="8">
                  <c:v>8.5</c:v>
                </c:pt>
                <c:pt idx="9">
                  <c:v>8.5</c:v>
                </c:pt>
                <c:pt idx="10">
                  <c:v>15.1</c:v>
                </c:pt>
                <c:pt idx="11">
                  <c:v>21.9</c:v>
                </c:pt>
                <c:pt idx="12">
                  <c:v>23.2</c:v>
                </c:pt>
                <c:pt idx="13">
                  <c:v>30.4</c:v>
                </c:pt>
                <c:pt idx="14">
                  <c:v>32.4</c:v>
                </c:pt>
                <c:pt idx="15">
                  <c:v>34.200000000000003</c:v>
                </c:pt>
                <c:pt idx="16">
                  <c:v>46.7</c:v>
                </c:pt>
                <c:pt idx="17">
                  <c:v>49.4</c:v>
                </c:pt>
                <c:pt idx="18">
                  <c:v>55.4</c:v>
                </c:pt>
                <c:pt idx="19">
                  <c:v>55.5</c:v>
                </c:pt>
                <c:pt idx="20">
                  <c:v>55.7</c:v>
                </c:pt>
                <c:pt idx="21">
                  <c:v>63.5</c:v>
                </c:pt>
              </c:numCache>
            </c:numRef>
          </c:val>
          <c:extLst>
            <c:ext xmlns:c16="http://schemas.microsoft.com/office/drawing/2014/chart" uri="{C3380CC4-5D6E-409C-BE32-E72D297353CC}">
              <c16:uniqueId val="{00000000-5E4D-46E3-97B0-77ADA345C8E2}"/>
            </c:ext>
          </c:extLst>
        </c:ser>
        <c:dLbls>
          <c:dLblPos val="outEnd"/>
          <c:showLegendKey val="0"/>
          <c:showVal val="1"/>
          <c:showCatName val="0"/>
          <c:showSerName val="0"/>
          <c:showPercent val="0"/>
          <c:showBubbleSize val="0"/>
        </c:dLbls>
        <c:gapWidth val="219"/>
        <c:overlap val="-27"/>
        <c:axId val="1086990352"/>
        <c:axId val="1086987472"/>
      </c:barChart>
      <c:catAx>
        <c:axId val="1086990352"/>
        <c:scaling>
          <c:orientation val="minMax"/>
        </c:scaling>
        <c:delete val="0"/>
        <c:axPos val="b"/>
        <c:numFmt formatCode="General" sourceLinked="1"/>
        <c:majorTickMark val="in"/>
        <c:minorTickMark val="none"/>
        <c:tickLblPos val="nextTo"/>
        <c:spPr>
          <a:noFill/>
          <a:ln w="9525" cap="flat" cmpd="sng" algn="ctr">
            <a:solidFill>
              <a:schemeClr val="tx2"/>
            </a:solidFill>
            <a:round/>
          </a:ln>
          <a:effectLst/>
        </c:spPr>
        <c:txPr>
          <a:bodyPr rot="-3120000" spcFirstLastPara="1" vertOverflow="ellipsis" wrap="square" anchor="ctr" anchorCtr="1"/>
          <a:lstStyle/>
          <a:p>
            <a:pPr>
              <a:defRPr sz="1100" b="1"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1086987472"/>
        <c:crosses val="autoZero"/>
        <c:auto val="1"/>
        <c:lblAlgn val="ctr"/>
        <c:lblOffset val="100"/>
        <c:noMultiLvlLbl val="0"/>
      </c:catAx>
      <c:valAx>
        <c:axId val="1086987472"/>
        <c:scaling>
          <c:orientation val="minMax"/>
        </c:scaling>
        <c:delete val="0"/>
        <c:axPos val="l"/>
        <c:numFmt formatCode="General" sourceLinked="1"/>
        <c:majorTickMark val="in"/>
        <c:minorTickMark val="none"/>
        <c:tickLblPos val="nextTo"/>
        <c:spPr>
          <a:noFill/>
          <a:ln>
            <a:solidFill>
              <a:schemeClr val="tx2"/>
            </a:solidFill>
          </a:ln>
          <a:effectLst/>
        </c:spPr>
        <c:txPr>
          <a:bodyPr rot="-60000000" spcFirstLastPara="1" vertOverflow="ellipsis" vert="horz" wrap="square" anchor="ctr" anchorCtr="1"/>
          <a:lstStyle/>
          <a:p>
            <a:pPr>
              <a:defRPr sz="11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086990352"/>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9974553157379036E-2"/>
          <c:y val="3.5796383872022483E-2"/>
          <c:w val="0.94687270185909389"/>
          <c:h val="0.75492518484707027"/>
        </c:manualLayout>
      </c:layout>
      <c:barChart>
        <c:barDir val="col"/>
        <c:grouping val="clustered"/>
        <c:varyColors val="0"/>
        <c:ser>
          <c:idx val="0"/>
          <c:order val="0"/>
          <c:tx>
            <c:strRef>
              <c:f>肠杆菌属!$B$1</c:f>
              <c:strCache>
                <c:ptCount val="1"/>
                <c:pt idx="0">
                  <c:v>%R(耐药率)</c:v>
                </c:pt>
              </c:strCache>
            </c:strRef>
          </c:tx>
          <c:spPr>
            <a:gradFill>
              <a:gsLst>
                <a:gs pos="0">
                  <a:schemeClr val="tx1"/>
                </a:gs>
                <a:gs pos="50000">
                  <a:srgbClr val="EBE115"/>
                </a:gs>
                <a:gs pos="100000">
                  <a:schemeClr val="tx1"/>
                </a:gs>
              </a:gsLst>
              <a:lin ang="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肠杆菌属!$A$2:$A$25</c:f>
              <c:strCache>
                <c:ptCount val="24"/>
                <c:pt idx="0">
                  <c:v>阿米卡星</c:v>
                </c:pt>
                <c:pt idx="1">
                  <c:v>替加环素</c:v>
                </c:pt>
                <c:pt idx="2">
                  <c:v>黏菌素</c:v>
                </c:pt>
                <c:pt idx="3">
                  <c:v>美罗培南</c:v>
                </c:pt>
                <c:pt idx="4">
                  <c:v>亚胺培南</c:v>
                </c:pt>
                <c:pt idx="5">
                  <c:v>多黏菌素B</c:v>
                </c:pt>
                <c:pt idx="6">
                  <c:v>庆大霉素</c:v>
                </c:pt>
                <c:pt idx="7">
                  <c:v>厄他培南</c:v>
                </c:pt>
                <c:pt idx="8">
                  <c:v>头孢哌酮-舒巴坦</c:v>
                </c:pt>
                <c:pt idx="9">
                  <c:v>头孢吡肟</c:v>
                </c:pt>
                <c:pt idx="10">
                  <c:v>左氧氟沙星</c:v>
                </c:pt>
                <c:pt idx="11">
                  <c:v>复方磺胺甲噁唑</c:v>
                </c:pt>
                <c:pt idx="12">
                  <c:v>哌拉西林-他唑巴坦</c:v>
                </c:pt>
                <c:pt idx="13">
                  <c:v>头孢他啶-阿维巴坦</c:v>
                </c:pt>
                <c:pt idx="14">
                  <c:v>环丙沙星</c:v>
                </c:pt>
                <c:pt idx="15">
                  <c:v>氨曲南</c:v>
                </c:pt>
                <c:pt idx="16">
                  <c:v>头孢他啶</c:v>
                </c:pt>
                <c:pt idx="17">
                  <c:v>头孢曲松</c:v>
                </c:pt>
                <c:pt idx="18">
                  <c:v>哌拉西林</c:v>
                </c:pt>
                <c:pt idx="19">
                  <c:v>头孢呋辛</c:v>
                </c:pt>
                <c:pt idx="20">
                  <c:v>氨苄西林-舒巴坦</c:v>
                </c:pt>
                <c:pt idx="21">
                  <c:v>氨苄西林</c:v>
                </c:pt>
                <c:pt idx="22">
                  <c:v>头孢唑啉</c:v>
                </c:pt>
                <c:pt idx="23">
                  <c:v>头孢西丁</c:v>
                </c:pt>
              </c:strCache>
            </c:strRef>
          </c:cat>
          <c:val>
            <c:numRef>
              <c:f>肠杆菌属!$B$2:$B$25</c:f>
              <c:numCache>
                <c:formatCode>General</c:formatCode>
                <c:ptCount val="24"/>
                <c:pt idx="0">
                  <c:v>1.3</c:v>
                </c:pt>
                <c:pt idx="1">
                  <c:v>2.4</c:v>
                </c:pt>
                <c:pt idx="2">
                  <c:v>3.4</c:v>
                </c:pt>
                <c:pt idx="3">
                  <c:v>8.6</c:v>
                </c:pt>
                <c:pt idx="4">
                  <c:v>8.9</c:v>
                </c:pt>
                <c:pt idx="5">
                  <c:v>9.8000000000000007</c:v>
                </c:pt>
                <c:pt idx="6">
                  <c:v>11.3</c:v>
                </c:pt>
                <c:pt idx="7">
                  <c:v>12</c:v>
                </c:pt>
                <c:pt idx="8">
                  <c:v>13.9</c:v>
                </c:pt>
                <c:pt idx="9">
                  <c:v>15.3</c:v>
                </c:pt>
                <c:pt idx="10">
                  <c:v>16.3</c:v>
                </c:pt>
                <c:pt idx="11">
                  <c:v>18.2</c:v>
                </c:pt>
                <c:pt idx="12">
                  <c:v>18.3</c:v>
                </c:pt>
                <c:pt idx="13">
                  <c:v>19.8</c:v>
                </c:pt>
                <c:pt idx="14">
                  <c:v>23.1</c:v>
                </c:pt>
                <c:pt idx="15">
                  <c:v>29.4</c:v>
                </c:pt>
                <c:pt idx="16">
                  <c:v>32.700000000000003</c:v>
                </c:pt>
                <c:pt idx="17">
                  <c:v>37.6</c:v>
                </c:pt>
                <c:pt idx="18">
                  <c:v>39.200000000000003</c:v>
                </c:pt>
                <c:pt idx="19">
                  <c:v>44.1</c:v>
                </c:pt>
                <c:pt idx="20">
                  <c:v>56.9</c:v>
                </c:pt>
                <c:pt idx="21">
                  <c:v>86.3</c:v>
                </c:pt>
                <c:pt idx="22">
                  <c:v>88.4</c:v>
                </c:pt>
                <c:pt idx="23">
                  <c:v>92.5</c:v>
                </c:pt>
              </c:numCache>
            </c:numRef>
          </c:val>
          <c:extLst>
            <c:ext xmlns:c16="http://schemas.microsoft.com/office/drawing/2014/chart" uri="{C3380CC4-5D6E-409C-BE32-E72D297353CC}">
              <c16:uniqueId val="{00000000-676F-4CD0-BE7E-0018F96CD427}"/>
            </c:ext>
          </c:extLst>
        </c:ser>
        <c:dLbls>
          <c:dLblPos val="outEnd"/>
          <c:showLegendKey val="0"/>
          <c:showVal val="1"/>
          <c:showCatName val="0"/>
          <c:showSerName val="0"/>
          <c:showPercent val="0"/>
          <c:showBubbleSize val="0"/>
        </c:dLbls>
        <c:gapWidth val="219"/>
        <c:overlap val="-27"/>
        <c:axId val="1247876976"/>
        <c:axId val="1247890416"/>
      </c:barChart>
      <c:catAx>
        <c:axId val="1247876976"/>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1247890416"/>
        <c:crosses val="autoZero"/>
        <c:auto val="1"/>
        <c:lblAlgn val="ctr"/>
        <c:lblOffset val="100"/>
        <c:noMultiLvlLbl val="0"/>
      </c:catAx>
      <c:valAx>
        <c:axId val="1247890416"/>
        <c:scaling>
          <c:orientation val="minMax"/>
        </c:scaling>
        <c:delete val="0"/>
        <c:axPos val="l"/>
        <c:numFmt formatCode="General" sourceLinked="1"/>
        <c:majorTickMark val="in"/>
        <c:minorTickMark val="none"/>
        <c:tickLblPos val="nextTo"/>
        <c:spPr>
          <a:noFill/>
          <a:ln>
            <a:solidFill>
              <a:schemeClr val="tx2"/>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247876976"/>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99603271032129E-2"/>
          <c:y val="3.4555306821906093E-2"/>
          <c:w val="0.96600396728967874"/>
          <c:h val="0.75373107087110292"/>
        </c:manualLayout>
      </c:layout>
      <c:barChart>
        <c:barDir val="col"/>
        <c:grouping val="clustered"/>
        <c:varyColors val="0"/>
        <c:ser>
          <c:idx val="0"/>
          <c:order val="0"/>
          <c:tx>
            <c:strRef>
              <c:f>沙雷菌属!$B$1</c:f>
              <c:strCache>
                <c:ptCount val="1"/>
                <c:pt idx="0">
                  <c:v>%R(耐药率)</c:v>
                </c:pt>
              </c:strCache>
            </c:strRef>
          </c:tx>
          <c:spPr>
            <a:gradFill>
              <a:gsLst>
                <a:gs pos="0">
                  <a:schemeClr val="tx1"/>
                </a:gs>
                <a:gs pos="50000">
                  <a:srgbClr val="EBE115"/>
                </a:gs>
                <a:gs pos="100000">
                  <a:schemeClr val="tx1"/>
                </a:gs>
              </a:gsLst>
              <a:lin ang="0" scaled="1"/>
            </a:gradFill>
            <a:ln>
              <a:noFill/>
            </a:ln>
            <a:effectLst/>
          </c:spPr>
          <c:invertIfNegative val="0"/>
          <c:dLbls>
            <c:dLbl>
              <c:idx val="20"/>
              <c:layout>
                <c:manualLayout>
                  <c:x val="-2.4326395873017362E-3"/>
                  <c:y val="2.26756739813404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66-4818-A019-8D57124E82FD}"/>
                </c:ext>
              </c:extLst>
            </c:dLbl>
            <c:spPr>
              <a:noFill/>
              <a:ln>
                <a:no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沙雷菌属!$A$2:$A$22</c:f>
              <c:strCache>
                <c:ptCount val="21"/>
                <c:pt idx="0">
                  <c:v>替加环素</c:v>
                </c:pt>
                <c:pt idx="1">
                  <c:v>阿米卡星</c:v>
                </c:pt>
                <c:pt idx="2">
                  <c:v>复方磺胺甲噁唑</c:v>
                </c:pt>
                <c:pt idx="3">
                  <c:v>头孢他啶</c:v>
                </c:pt>
                <c:pt idx="4">
                  <c:v>美罗培南</c:v>
                </c:pt>
                <c:pt idx="5">
                  <c:v>头孢他啶-阿维巴坦</c:v>
                </c:pt>
                <c:pt idx="6">
                  <c:v>亚胺培南</c:v>
                </c:pt>
                <c:pt idx="7">
                  <c:v>庆大霉素</c:v>
                </c:pt>
                <c:pt idx="8">
                  <c:v>厄他培南</c:v>
                </c:pt>
                <c:pt idx="9">
                  <c:v>头孢哌酮-舒巴坦</c:v>
                </c:pt>
                <c:pt idx="10">
                  <c:v>头孢吡肟</c:v>
                </c:pt>
                <c:pt idx="11">
                  <c:v>左氧氟沙星</c:v>
                </c:pt>
                <c:pt idx="12">
                  <c:v>哌拉西林-他唑巴坦</c:v>
                </c:pt>
                <c:pt idx="13">
                  <c:v>氨曲南</c:v>
                </c:pt>
                <c:pt idx="14">
                  <c:v>环丙沙星</c:v>
                </c:pt>
                <c:pt idx="15">
                  <c:v>哌拉西林</c:v>
                </c:pt>
                <c:pt idx="16">
                  <c:v>头孢曲松</c:v>
                </c:pt>
                <c:pt idx="17">
                  <c:v>头孢西丁</c:v>
                </c:pt>
                <c:pt idx="18">
                  <c:v>头孢呋辛</c:v>
                </c:pt>
                <c:pt idx="19">
                  <c:v>氨苄西林</c:v>
                </c:pt>
                <c:pt idx="20">
                  <c:v>头孢唑啉</c:v>
                </c:pt>
              </c:strCache>
            </c:strRef>
          </c:cat>
          <c:val>
            <c:numRef>
              <c:f>沙雷菌属!$B$2:$B$22</c:f>
              <c:numCache>
                <c:formatCode>General</c:formatCode>
                <c:ptCount val="21"/>
                <c:pt idx="0">
                  <c:v>0.4</c:v>
                </c:pt>
                <c:pt idx="1">
                  <c:v>1.4</c:v>
                </c:pt>
                <c:pt idx="2">
                  <c:v>3.1</c:v>
                </c:pt>
                <c:pt idx="3">
                  <c:v>5.2</c:v>
                </c:pt>
                <c:pt idx="4">
                  <c:v>5.3</c:v>
                </c:pt>
                <c:pt idx="5">
                  <c:v>5.9</c:v>
                </c:pt>
                <c:pt idx="6">
                  <c:v>5.9</c:v>
                </c:pt>
                <c:pt idx="7">
                  <c:v>6</c:v>
                </c:pt>
                <c:pt idx="8">
                  <c:v>6.1</c:v>
                </c:pt>
                <c:pt idx="9">
                  <c:v>6.3</c:v>
                </c:pt>
                <c:pt idx="10">
                  <c:v>6.5</c:v>
                </c:pt>
                <c:pt idx="11">
                  <c:v>7.8</c:v>
                </c:pt>
                <c:pt idx="12">
                  <c:v>8.6</c:v>
                </c:pt>
                <c:pt idx="13">
                  <c:v>10</c:v>
                </c:pt>
                <c:pt idx="14">
                  <c:v>12</c:v>
                </c:pt>
                <c:pt idx="15">
                  <c:v>13.5</c:v>
                </c:pt>
                <c:pt idx="16">
                  <c:v>14</c:v>
                </c:pt>
                <c:pt idx="17">
                  <c:v>21.5</c:v>
                </c:pt>
                <c:pt idx="18">
                  <c:v>86</c:v>
                </c:pt>
                <c:pt idx="19">
                  <c:v>87.5</c:v>
                </c:pt>
                <c:pt idx="20">
                  <c:v>96.3</c:v>
                </c:pt>
              </c:numCache>
            </c:numRef>
          </c:val>
          <c:extLst>
            <c:ext xmlns:c16="http://schemas.microsoft.com/office/drawing/2014/chart" uri="{C3380CC4-5D6E-409C-BE32-E72D297353CC}">
              <c16:uniqueId val="{00000000-6F66-4818-A019-8D57124E82FD}"/>
            </c:ext>
          </c:extLst>
        </c:ser>
        <c:dLbls>
          <c:dLblPos val="outEnd"/>
          <c:showLegendKey val="0"/>
          <c:showVal val="1"/>
          <c:showCatName val="0"/>
          <c:showSerName val="0"/>
          <c:showPercent val="0"/>
          <c:showBubbleSize val="0"/>
        </c:dLbls>
        <c:gapWidth val="219"/>
        <c:overlap val="-27"/>
        <c:axId val="1247903376"/>
        <c:axId val="1247878416"/>
      </c:barChart>
      <c:catAx>
        <c:axId val="1247903376"/>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1247878416"/>
        <c:crosses val="autoZero"/>
        <c:auto val="1"/>
        <c:lblAlgn val="ctr"/>
        <c:lblOffset val="100"/>
        <c:noMultiLvlLbl val="0"/>
      </c:catAx>
      <c:valAx>
        <c:axId val="1247878416"/>
        <c:scaling>
          <c:orientation val="minMax"/>
          <c:max val="100"/>
        </c:scaling>
        <c:delete val="0"/>
        <c:axPos val="l"/>
        <c:numFmt formatCode="General" sourceLinked="1"/>
        <c:majorTickMark val="in"/>
        <c:minorTickMark val="none"/>
        <c:tickLblPos val="nextTo"/>
        <c:spPr>
          <a:noFill/>
          <a:ln>
            <a:solidFill>
              <a:schemeClr val="tx2"/>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247903376"/>
        <c:crosses val="autoZero"/>
        <c:crossBetween val="between"/>
      </c:valAx>
      <c:spPr>
        <a:solidFill>
          <a:srgbClr val="FFFFFF"/>
        </a:solidFill>
        <a:ln w="25400">
          <a:solidFill>
            <a:srgbClr val="0054A6"/>
          </a:solidFill>
        </a:ln>
        <a:effectLst/>
      </c:spPr>
    </c:plotArea>
    <c:plotVisOnly val="1"/>
    <c:dispBlanksAs val="gap"/>
    <c:showDLblsOverMax val="0"/>
  </c:chart>
  <c:spPr>
    <a:noFill/>
    <a:ln>
      <a:noFill/>
    </a:ln>
    <a:effectLst/>
  </c:spPr>
  <c:txPr>
    <a:bodyPr/>
    <a:lstStyle/>
    <a:p>
      <a:pPr>
        <a:defRPr sz="1100"/>
      </a:pPr>
      <a:endParaRPr lang="zh-CN"/>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柠檬酸杆菌!$B$1</c:f>
              <c:strCache>
                <c:ptCount val="1"/>
                <c:pt idx="0">
                  <c:v>%R(耐药率)</c:v>
                </c:pt>
              </c:strCache>
            </c:strRef>
          </c:tx>
          <c:spPr>
            <a:gradFill>
              <a:gsLst>
                <a:gs pos="0">
                  <a:schemeClr val="tx1"/>
                </a:gs>
                <a:gs pos="50000">
                  <a:srgbClr val="EBE115"/>
                </a:gs>
                <a:gs pos="100000">
                  <a:schemeClr val="tx1"/>
                </a:gs>
              </a:gsLst>
              <a:lin ang="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柠檬酸杆菌!$A$2:$A$26</c:f>
              <c:strCache>
                <c:ptCount val="25"/>
                <c:pt idx="0">
                  <c:v>替加环素</c:v>
                </c:pt>
                <c:pt idx="1">
                  <c:v>阿米卡星</c:v>
                </c:pt>
                <c:pt idx="2">
                  <c:v>多黏菌素B</c:v>
                </c:pt>
                <c:pt idx="3">
                  <c:v>黏菌素</c:v>
                </c:pt>
                <c:pt idx="4">
                  <c:v>厄他培南</c:v>
                </c:pt>
                <c:pt idx="5">
                  <c:v>亚胺培南</c:v>
                </c:pt>
                <c:pt idx="6">
                  <c:v>美罗培南</c:v>
                </c:pt>
                <c:pt idx="7">
                  <c:v>头孢哌酮-舒巴坦</c:v>
                </c:pt>
                <c:pt idx="8">
                  <c:v>头孢吡肟</c:v>
                </c:pt>
                <c:pt idx="9">
                  <c:v>庆大霉素</c:v>
                </c:pt>
                <c:pt idx="10">
                  <c:v>头孢他啶-阿维巴坦</c:v>
                </c:pt>
                <c:pt idx="11">
                  <c:v>左氧氟沙星</c:v>
                </c:pt>
                <c:pt idx="12">
                  <c:v>复方磺胺甲噁唑</c:v>
                </c:pt>
                <c:pt idx="13">
                  <c:v>哌拉西林-他唑巴坦</c:v>
                </c:pt>
                <c:pt idx="14">
                  <c:v>氨曲南</c:v>
                </c:pt>
                <c:pt idx="15">
                  <c:v>头孢他啶</c:v>
                </c:pt>
                <c:pt idx="16">
                  <c:v>环丙沙星</c:v>
                </c:pt>
                <c:pt idx="17">
                  <c:v>头孢曲松</c:v>
                </c:pt>
                <c:pt idx="18">
                  <c:v>红霉素</c:v>
                </c:pt>
                <c:pt idx="19">
                  <c:v>氨苄西林-舒巴坦</c:v>
                </c:pt>
                <c:pt idx="20">
                  <c:v>头孢呋辛</c:v>
                </c:pt>
                <c:pt idx="21">
                  <c:v>头孢西丁</c:v>
                </c:pt>
                <c:pt idx="22">
                  <c:v>哌拉西林</c:v>
                </c:pt>
                <c:pt idx="23">
                  <c:v>头孢唑啉</c:v>
                </c:pt>
                <c:pt idx="24">
                  <c:v>氨苄西林</c:v>
                </c:pt>
              </c:strCache>
            </c:strRef>
          </c:cat>
          <c:val>
            <c:numRef>
              <c:f>柠檬酸杆菌!$B$2:$B$26</c:f>
              <c:numCache>
                <c:formatCode>General</c:formatCode>
                <c:ptCount val="25"/>
                <c:pt idx="0">
                  <c:v>1.1000000000000001</c:v>
                </c:pt>
                <c:pt idx="1">
                  <c:v>1.3</c:v>
                </c:pt>
                <c:pt idx="2">
                  <c:v>1.3</c:v>
                </c:pt>
                <c:pt idx="3">
                  <c:v>1.5</c:v>
                </c:pt>
                <c:pt idx="4">
                  <c:v>7.5</c:v>
                </c:pt>
                <c:pt idx="5">
                  <c:v>7.9</c:v>
                </c:pt>
                <c:pt idx="6">
                  <c:v>7.9</c:v>
                </c:pt>
                <c:pt idx="7">
                  <c:v>11.9</c:v>
                </c:pt>
                <c:pt idx="8">
                  <c:v>12.1</c:v>
                </c:pt>
                <c:pt idx="9">
                  <c:v>13.7</c:v>
                </c:pt>
                <c:pt idx="10">
                  <c:v>18</c:v>
                </c:pt>
                <c:pt idx="11">
                  <c:v>21</c:v>
                </c:pt>
                <c:pt idx="12">
                  <c:v>22.1</c:v>
                </c:pt>
                <c:pt idx="13">
                  <c:v>22.4</c:v>
                </c:pt>
                <c:pt idx="14">
                  <c:v>25</c:v>
                </c:pt>
                <c:pt idx="15">
                  <c:v>27.8</c:v>
                </c:pt>
                <c:pt idx="16">
                  <c:v>28.5</c:v>
                </c:pt>
                <c:pt idx="17">
                  <c:v>35.799999999999997</c:v>
                </c:pt>
                <c:pt idx="18">
                  <c:v>36.4</c:v>
                </c:pt>
                <c:pt idx="19">
                  <c:v>36.6</c:v>
                </c:pt>
                <c:pt idx="20">
                  <c:v>36.9</c:v>
                </c:pt>
                <c:pt idx="21">
                  <c:v>47.1</c:v>
                </c:pt>
                <c:pt idx="22">
                  <c:v>50.2</c:v>
                </c:pt>
                <c:pt idx="23">
                  <c:v>62.6</c:v>
                </c:pt>
                <c:pt idx="24">
                  <c:v>80.099999999999994</c:v>
                </c:pt>
              </c:numCache>
            </c:numRef>
          </c:val>
          <c:extLst>
            <c:ext xmlns:c16="http://schemas.microsoft.com/office/drawing/2014/chart" uri="{C3380CC4-5D6E-409C-BE32-E72D297353CC}">
              <c16:uniqueId val="{00000000-8CC2-4BE4-83F6-90263A41D36A}"/>
            </c:ext>
          </c:extLst>
        </c:ser>
        <c:dLbls>
          <c:dLblPos val="outEnd"/>
          <c:showLegendKey val="0"/>
          <c:showVal val="1"/>
          <c:showCatName val="0"/>
          <c:showSerName val="0"/>
          <c:showPercent val="0"/>
          <c:showBubbleSize val="0"/>
        </c:dLbls>
        <c:gapWidth val="219"/>
        <c:overlap val="-27"/>
        <c:axId val="1247885616"/>
        <c:axId val="1247891856"/>
      </c:barChart>
      <c:catAx>
        <c:axId val="1247885616"/>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1247891856"/>
        <c:crosses val="autoZero"/>
        <c:auto val="1"/>
        <c:lblAlgn val="ctr"/>
        <c:lblOffset val="100"/>
        <c:noMultiLvlLbl val="0"/>
      </c:catAx>
      <c:valAx>
        <c:axId val="1247891856"/>
        <c:scaling>
          <c:orientation val="minMax"/>
        </c:scaling>
        <c:delete val="0"/>
        <c:axPos val="l"/>
        <c:numFmt formatCode="General" sourceLinked="1"/>
        <c:majorTickMark val="in"/>
        <c:minorTickMark val="none"/>
        <c:tickLblPos val="nextTo"/>
        <c:spPr>
          <a:noFill/>
          <a:ln>
            <a:solidFill>
              <a:schemeClr val="tx2"/>
            </a:solidFill>
          </a:ln>
          <a:effectLst/>
        </c:spPr>
        <c:txPr>
          <a:bodyPr rot="-60000000" spcFirstLastPara="1" vertOverflow="ellipsis" vert="horz" wrap="square" anchor="ctr" anchorCtr="1"/>
          <a:lstStyle/>
          <a:p>
            <a:pPr>
              <a:defRPr sz="11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247885616"/>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6855812443106539E-2"/>
          <c:y val="3.0969976905311777E-2"/>
          <c:w val="0.96314418755689346"/>
          <c:h val="0.76210625960246081"/>
        </c:manualLayout>
      </c:layout>
      <c:barChart>
        <c:barDir val="col"/>
        <c:grouping val="clustered"/>
        <c:varyColors val="0"/>
        <c:ser>
          <c:idx val="0"/>
          <c:order val="0"/>
          <c:tx>
            <c:strRef>
              <c:f>摩根摩根菌属!$B$1</c:f>
              <c:strCache>
                <c:ptCount val="1"/>
                <c:pt idx="0">
                  <c:v>%R(耐药率)</c:v>
                </c:pt>
              </c:strCache>
            </c:strRef>
          </c:tx>
          <c:spPr>
            <a:gradFill>
              <a:gsLst>
                <a:gs pos="0">
                  <a:schemeClr val="tx1"/>
                </a:gs>
                <a:gs pos="50000">
                  <a:srgbClr val="EBE115"/>
                </a:gs>
                <a:gs pos="100000">
                  <a:schemeClr val="tx1"/>
                </a:gs>
              </a:gsLst>
              <a:lin ang="0" scaled="1"/>
            </a:gradFill>
            <a:ln>
              <a:noFill/>
            </a:ln>
            <a:effectLst/>
          </c:spPr>
          <c:invertIfNegative val="0"/>
          <c:dLbls>
            <c:dLbl>
              <c:idx val="20"/>
              <c:layout>
                <c:manualLayout>
                  <c:x val="-1.7729171053617565E-16"/>
                  <c:y val="1.20977498185337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D10-40CB-9215-41E62A6E6ECF}"/>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摩根摩根菌属!$A$2:$A$23</c:f>
              <c:strCache>
                <c:ptCount val="22"/>
                <c:pt idx="0">
                  <c:v>美罗培南</c:v>
                </c:pt>
                <c:pt idx="1">
                  <c:v>阿米卡星</c:v>
                </c:pt>
                <c:pt idx="2">
                  <c:v>头孢哌酮-舒巴坦</c:v>
                </c:pt>
                <c:pt idx="3">
                  <c:v>厄他培南</c:v>
                </c:pt>
                <c:pt idx="4">
                  <c:v>头孢他啶-阿维巴坦</c:v>
                </c:pt>
                <c:pt idx="5">
                  <c:v>头孢吡肟</c:v>
                </c:pt>
                <c:pt idx="6">
                  <c:v>哌拉西林-他唑巴坦</c:v>
                </c:pt>
                <c:pt idx="7">
                  <c:v>氨曲南</c:v>
                </c:pt>
                <c:pt idx="8">
                  <c:v>替加环素</c:v>
                </c:pt>
                <c:pt idx="9">
                  <c:v>头孢他啶</c:v>
                </c:pt>
                <c:pt idx="10">
                  <c:v>头孢曲松</c:v>
                </c:pt>
                <c:pt idx="11">
                  <c:v>庆大霉素</c:v>
                </c:pt>
                <c:pt idx="12">
                  <c:v>头孢噻肟</c:v>
                </c:pt>
                <c:pt idx="13">
                  <c:v>亚胺培南</c:v>
                </c:pt>
                <c:pt idx="14">
                  <c:v>左氧氟沙星</c:v>
                </c:pt>
                <c:pt idx="15">
                  <c:v>哌拉西林</c:v>
                </c:pt>
                <c:pt idx="16">
                  <c:v>复方磺胺甲噁唑</c:v>
                </c:pt>
                <c:pt idx="17">
                  <c:v>环丙沙星</c:v>
                </c:pt>
                <c:pt idx="18">
                  <c:v>氨苄西林-舒巴坦</c:v>
                </c:pt>
                <c:pt idx="19">
                  <c:v>头孢呋辛</c:v>
                </c:pt>
                <c:pt idx="20">
                  <c:v>氨苄西林</c:v>
                </c:pt>
                <c:pt idx="21">
                  <c:v>头孢唑啉</c:v>
                </c:pt>
              </c:strCache>
            </c:strRef>
          </c:cat>
          <c:val>
            <c:numRef>
              <c:f>摩根摩根菌属!$B$2:$B$23</c:f>
              <c:numCache>
                <c:formatCode>General</c:formatCode>
                <c:ptCount val="22"/>
                <c:pt idx="0">
                  <c:v>1.6</c:v>
                </c:pt>
                <c:pt idx="1">
                  <c:v>1.8</c:v>
                </c:pt>
                <c:pt idx="2">
                  <c:v>2.4</c:v>
                </c:pt>
                <c:pt idx="3">
                  <c:v>2.4</c:v>
                </c:pt>
                <c:pt idx="4">
                  <c:v>3.4</c:v>
                </c:pt>
                <c:pt idx="5">
                  <c:v>3.8</c:v>
                </c:pt>
                <c:pt idx="6">
                  <c:v>7.2</c:v>
                </c:pt>
                <c:pt idx="7">
                  <c:v>7.7</c:v>
                </c:pt>
                <c:pt idx="8">
                  <c:v>9.9</c:v>
                </c:pt>
                <c:pt idx="9">
                  <c:v>12.6</c:v>
                </c:pt>
                <c:pt idx="10">
                  <c:v>13.4</c:v>
                </c:pt>
                <c:pt idx="11">
                  <c:v>19.100000000000001</c:v>
                </c:pt>
                <c:pt idx="12">
                  <c:v>21.8</c:v>
                </c:pt>
                <c:pt idx="13">
                  <c:v>24.7</c:v>
                </c:pt>
                <c:pt idx="14">
                  <c:v>25.7</c:v>
                </c:pt>
                <c:pt idx="15">
                  <c:v>34.200000000000003</c:v>
                </c:pt>
                <c:pt idx="16">
                  <c:v>39.4</c:v>
                </c:pt>
                <c:pt idx="17">
                  <c:v>42.3</c:v>
                </c:pt>
                <c:pt idx="18">
                  <c:v>51.9</c:v>
                </c:pt>
                <c:pt idx="19">
                  <c:v>81.3</c:v>
                </c:pt>
                <c:pt idx="20">
                  <c:v>96.3</c:v>
                </c:pt>
                <c:pt idx="21">
                  <c:v>98</c:v>
                </c:pt>
              </c:numCache>
            </c:numRef>
          </c:val>
          <c:extLst>
            <c:ext xmlns:c16="http://schemas.microsoft.com/office/drawing/2014/chart" uri="{C3380CC4-5D6E-409C-BE32-E72D297353CC}">
              <c16:uniqueId val="{00000000-CA5A-4D10-B569-180203B4593C}"/>
            </c:ext>
          </c:extLst>
        </c:ser>
        <c:dLbls>
          <c:dLblPos val="outEnd"/>
          <c:showLegendKey val="0"/>
          <c:showVal val="1"/>
          <c:showCatName val="0"/>
          <c:showSerName val="0"/>
          <c:showPercent val="0"/>
          <c:showBubbleSize val="0"/>
        </c:dLbls>
        <c:gapWidth val="219"/>
        <c:overlap val="-27"/>
        <c:axId val="1247899536"/>
        <c:axId val="1247900976"/>
      </c:barChart>
      <c:catAx>
        <c:axId val="1247899536"/>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1247900976"/>
        <c:crosses val="autoZero"/>
        <c:auto val="1"/>
        <c:lblAlgn val="ctr"/>
        <c:lblOffset val="100"/>
        <c:noMultiLvlLbl val="0"/>
      </c:catAx>
      <c:valAx>
        <c:axId val="1247900976"/>
        <c:scaling>
          <c:orientation val="minMax"/>
          <c:max val="100"/>
        </c:scaling>
        <c:delete val="0"/>
        <c:axPos val="l"/>
        <c:numFmt formatCode="General" sourceLinked="1"/>
        <c:majorTickMark val="in"/>
        <c:minorTickMark val="none"/>
        <c:tickLblPos val="nextTo"/>
        <c:spPr>
          <a:noFill/>
          <a:ln>
            <a:solidFill>
              <a:schemeClr val="accent1">
                <a:lumMod val="60000"/>
                <a:lumOff val="40000"/>
              </a:schemeClr>
            </a:solidFill>
          </a:ln>
          <a:effectLst/>
        </c:spPr>
        <c:txPr>
          <a:bodyPr rot="-60000000" spcFirstLastPara="1" vertOverflow="ellipsis" vert="horz" wrap="square" anchor="ctr" anchorCtr="1"/>
          <a:lstStyle/>
          <a:p>
            <a:pPr>
              <a:defRPr sz="11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247899536"/>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铜绿假单胞菌!$B$1</c:f>
              <c:strCache>
                <c:ptCount val="1"/>
                <c:pt idx="0">
                  <c:v>%R(耐药率)</c:v>
                </c:pt>
              </c:strCache>
            </c:strRef>
          </c:tx>
          <c:spPr>
            <a:gradFill>
              <a:gsLst>
                <a:gs pos="0">
                  <a:schemeClr val="tx1"/>
                </a:gs>
                <a:gs pos="50000">
                  <a:srgbClr val="EBE115"/>
                </a:gs>
                <a:gs pos="100000">
                  <a:schemeClr val="tx1"/>
                </a:gs>
              </a:gsLst>
              <a:lin ang="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铜绿假单胞菌!$A$2:$A$17</c:f>
              <c:strCache>
                <c:ptCount val="16"/>
                <c:pt idx="0">
                  <c:v>多黏菌素B</c:v>
                </c:pt>
                <c:pt idx="1">
                  <c:v>黏菌素</c:v>
                </c:pt>
                <c:pt idx="2">
                  <c:v>阿米卡星</c:v>
                </c:pt>
                <c:pt idx="3">
                  <c:v>头孢他啶-阿维巴坦</c:v>
                </c:pt>
                <c:pt idx="4">
                  <c:v>庆大霉素</c:v>
                </c:pt>
                <c:pt idx="5">
                  <c:v>头孢吡肟</c:v>
                </c:pt>
                <c:pt idx="6">
                  <c:v>头孢他啶</c:v>
                </c:pt>
                <c:pt idx="7">
                  <c:v>头孢哌酮/舒巴坦</c:v>
                </c:pt>
                <c:pt idx="8">
                  <c:v>环丙沙星</c:v>
                </c:pt>
                <c:pt idx="9">
                  <c:v>哌拉西林/他唑巴坦</c:v>
                </c:pt>
                <c:pt idx="10">
                  <c:v>美罗培南</c:v>
                </c:pt>
                <c:pt idx="11">
                  <c:v>氨曲南</c:v>
                </c:pt>
                <c:pt idx="12">
                  <c:v>哌拉西林</c:v>
                </c:pt>
                <c:pt idx="13">
                  <c:v>左氧氟沙星</c:v>
                </c:pt>
                <c:pt idx="14">
                  <c:v>亚胺培南</c:v>
                </c:pt>
                <c:pt idx="15">
                  <c:v>替卡西林/克拉维酸</c:v>
                </c:pt>
              </c:strCache>
            </c:strRef>
          </c:cat>
          <c:val>
            <c:numRef>
              <c:f>铜绿假单胞菌!$B$2:$B$17</c:f>
              <c:numCache>
                <c:formatCode>General</c:formatCode>
                <c:ptCount val="16"/>
                <c:pt idx="0">
                  <c:v>0.5</c:v>
                </c:pt>
                <c:pt idx="1">
                  <c:v>1.4</c:v>
                </c:pt>
                <c:pt idx="2">
                  <c:v>3.4</c:v>
                </c:pt>
                <c:pt idx="3">
                  <c:v>5.8</c:v>
                </c:pt>
                <c:pt idx="4">
                  <c:v>7.4</c:v>
                </c:pt>
                <c:pt idx="5">
                  <c:v>8.6999999999999993</c:v>
                </c:pt>
                <c:pt idx="6">
                  <c:v>12.7</c:v>
                </c:pt>
                <c:pt idx="7">
                  <c:v>12.8</c:v>
                </c:pt>
                <c:pt idx="8">
                  <c:v>13.7</c:v>
                </c:pt>
                <c:pt idx="9">
                  <c:v>15.2</c:v>
                </c:pt>
                <c:pt idx="10">
                  <c:v>17.3</c:v>
                </c:pt>
                <c:pt idx="11">
                  <c:v>17.899999999999999</c:v>
                </c:pt>
                <c:pt idx="12">
                  <c:v>18.100000000000001</c:v>
                </c:pt>
                <c:pt idx="13">
                  <c:v>19.600000000000001</c:v>
                </c:pt>
                <c:pt idx="14">
                  <c:v>21.3</c:v>
                </c:pt>
                <c:pt idx="15">
                  <c:v>28.1</c:v>
                </c:pt>
              </c:numCache>
            </c:numRef>
          </c:val>
          <c:extLst>
            <c:ext xmlns:c16="http://schemas.microsoft.com/office/drawing/2014/chart" uri="{C3380CC4-5D6E-409C-BE32-E72D297353CC}">
              <c16:uniqueId val="{00000000-16E0-4AA8-8E28-7D418F82584A}"/>
            </c:ext>
          </c:extLst>
        </c:ser>
        <c:dLbls>
          <c:dLblPos val="outEnd"/>
          <c:showLegendKey val="0"/>
          <c:showVal val="1"/>
          <c:showCatName val="0"/>
          <c:showSerName val="0"/>
          <c:showPercent val="0"/>
          <c:showBubbleSize val="0"/>
        </c:dLbls>
        <c:gapWidth val="219"/>
        <c:overlap val="-27"/>
        <c:axId val="1247892336"/>
        <c:axId val="1247897136"/>
      </c:barChart>
      <c:catAx>
        <c:axId val="1247892336"/>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1247897136"/>
        <c:crosses val="autoZero"/>
        <c:auto val="1"/>
        <c:lblAlgn val="ctr"/>
        <c:lblOffset val="100"/>
        <c:noMultiLvlLbl val="0"/>
      </c:catAx>
      <c:valAx>
        <c:axId val="1247897136"/>
        <c:scaling>
          <c:orientation val="minMax"/>
        </c:scaling>
        <c:delete val="0"/>
        <c:axPos val="l"/>
        <c:numFmt formatCode="General" sourceLinked="1"/>
        <c:majorTickMark val="in"/>
        <c:minorTickMark val="none"/>
        <c:tickLblPos val="nextTo"/>
        <c:spPr>
          <a:noFill/>
          <a:ln>
            <a:solidFill>
              <a:schemeClr val="accent1">
                <a:lumMod val="60000"/>
                <a:lumOff val="40000"/>
              </a:schemeClr>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247892336"/>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02098551910264E-2"/>
          <c:y val="5.2023121387283239E-2"/>
          <c:w val="0.94019651693735906"/>
          <c:h val="0.66965532543205464"/>
        </c:manualLayout>
      </c:layout>
      <c:barChart>
        <c:barDir val="col"/>
        <c:grouping val="clustered"/>
        <c:varyColors val="0"/>
        <c:ser>
          <c:idx val="0"/>
          <c:order val="0"/>
          <c:tx>
            <c:strRef>
              <c:f>Sheet1!$A$2</c:f>
              <c:strCache>
                <c:ptCount val="1"/>
                <c:pt idx="0">
                  <c:v>耐药率</c:v>
                </c:pt>
              </c:strCache>
            </c:strRef>
          </c:tx>
          <c:spPr>
            <a:gradFill rotWithShape="0">
              <a:gsLst>
                <a:gs pos="0">
                  <a:srgbClr xmlns:mc="http://schemas.openxmlformats.org/markup-compatibility/2006" xmlns:a14="http://schemas.microsoft.com/office/drawing/2010/main" val="000000" mc:Ignorable="a14" a14:legacySpreadsheetColorIndex="13">
                    <a:gamma/>
                    <a:shade val="46275"/>
                    <a:invGamma/>
                  </a:srgbClr>
                </a:gs>
                <a:gs pos="50000">
                  <a:srgbClr xmlns:mc="http://schemas.openxmlformats.org/markup-compatibility/2006" xmlns:a14="http://schemas.microsoft.com/office/drawing/2010/main" val="FFFF00" mc:Ignorable="a14" a14:legacySpreadsheetColorIndex="13"/>
                </a:gs>
                <a:gs pos="100000">
                  <a:srgbClr xmlns:mc="http://schemas.openxmlformats.org/markup-compatibility/2006" xmlns:a14="http://schemas.microsoft.com/office/drawing/2010/main" val="000000" mc:Ignorable="a14" a14:legacySpreadsheetColorIndex="13">
                    <a:gamma/>
                    <a:shade val="46275"/>
                    <a:invGamma/>
                  </a:srgbClr>
                </a:gs>
              </a:gsLst>
              <a:lin ang="0" scaled="1"/>
            </a:gradFill>
            <a:ln w="27809">
              <a:noFill/>
            </a:ln>
          </c:spPr>
          <c:invertIfNegative val="0"/>
          <c:dLbls>
            <c:dLbl>
              <c:idx val="13"/>
              <c:layout>
                <c:manualLayout>
                  <c:x val="-2.2139521927081462E-3"/>
                  <c:y val="8.9000814387785177E-5"/>
                </c:manualLayout>
              </c:layout>
              <c:spPr>
                <a:noFill/>
                <a:ln w="27809">
                  <a:noFill/>
                </a:ln>
              </c:spPr>
              <c:txPr>
                <a:bodyPr/>
                <a:lstStyle/>
                <a:p>
                  <a:pPr>
                    <a:defRPr sz="1100" b="1" i="0" u="none" strike="noStrike" baseline="0">
                      <a:solidFill>
                        <a:schemeClr val="bg2"/>
                      </a:solidFill>
                      <a:latin typeface="Calibri"/>
                      <a:ea typeface="Calibri"/>
                      <a:cs typeface="Calibri"/>
                    </a:defRPr>
                  </a:pPr>
                  <a:endParaRPr lang="zh-CN"/>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702-4130-BD08-ACAAF7FB4361}"/>
                </c:ext>
              </c:extLst>
            </c:dLbl>
            <c:dLbl>
              <c:idx val="14"/>
              <c:layout>
                <c:manualLayout>
                  <c:x val="-2.77836947948229E-3"/>
                  <c:y val="-3.2506269196960202E-3"/>
                </c:manualLayout>
              </c:layout>
              <c:spPr>
                <a:noFill/>
                <a:ln w="27809">
                  <a:noFill/>
                </a:ln>
              </c:spPr>
              <c:txPr>
                <a:bodyPr/>
                <a:lstStyle/>
                <a:p>
                  <a:pPr>
                    <a:defRPr sz="1100" b="1" i="0" u="none" strike="noStrike" baseline="0">
                      <a:solidFill>
                        <a:schemeClr val="bg2"/>
                      </a:solidFill>
                      <a:latin typeface="Calibri"/>
                      <a:ea typeface="Calibri"/>
                      <a:cs typeface="Calibri"/>
                    </a:defRPr>
                  </a:pPr>
                  <a:endParaRPr lang="zh-CN"/>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702-4130-BD08-ACAAF7FB4361}"/>
                </c:ext>
              </c:extLst>
            </c:dLbl>
            <c:dLbl>
              <c:idx val="15"/>
              <c:layout>
                <c:manualLayout>
                  <c:x val="1.129305477131564E-3"/>
                  <c:y val="1.159084217598986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702-4130-BD08-ACAAF7FB4361}"/>
                </c:ext>
              </c:extLst>
            </c:dLbl>
            <c:spPr>
              <a:noFill/>
              <a:ln w="27809">
                <a:noFill/>
              </a:ln>
            </c:spPr>
            <c:txPr>
              <a:bodyPr wrap="square" lIns="38100" tIns="19050" rIns="38100" bIns="19050" anchor="ctr">
                <a:spAutoFit/>
              </a:bodyPr>
              <a:lstStyle/>
              <a:p>
                <a:pPr>
                  <a:defRPr sz="1100" b="1" i="0" u="none" strike="noStrike" baseline="0">
                    <a:solidFill>
                      <a:schemeClr val="bg2"/>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Sheet1!$B$1:$P$1</c:f>
              <c:strCache>
                <c:ptCount val="15"/>
                <c:pt idx="0">
                  <c:v>多黏菌素B</c:v>
                </c:pt>
                <c:pt idx="1">
                  <c:v>黏菌素</c:v>
                </c:pt>
                <c:pt idx="2">
                  <c:v>阿米卡星</c:v>
                </c:pt>
                <c:pt idx="3">
                  <c:v>头孢他啶-阿维巴坦</c:v>
                </c:pt>
                <c:pt idx="4">
                  <c:v>庆大霉素</c:v>
                </c:pt>
                <c:pt idx="5">
                  <c:v>头孢吡肟</c:v>
                </c:pt>
                <c:pt idx="6">
                  <c:v>头孢他啶</c:v>
                </c:pt>
                <c:pt idx="7">
                  <c:v>环丙沙星</c:v>
                </c:pt>
                <c:pt idx="8">
                  <c:v>头孢哌酮-舒巴坦</c:v>
                </c:pt>
                <c:pt idx="9">
                  <c:v>哌拉西林-他唑巴坦</c:v>
                </c:pt>
                <c:pt idx="10">
                  <c:v>氨曲南</c:v>
                </c:pt>
                <c:pt idx="11">
                  <c:v>哌拉西林</c:v>
                </c:pt>
                <c:pt idx="12">
                  <c:v>左氧氟沙星</c:v>
                </c:pt>
                <c:pt idx="13">
                  <c:v>美罗培南</c:v>
                </c:pt>
                <c:pt idx="14">
                  <c:v>亚胺培南</c:v>
                </c:pt>
              </c:strCache>
            </c:strRef>
          </c:cat>
          <c:val>
            <c:numRef>
              <c:f>Sheet1!$B$2:$P$2</c:f>
              <c:numCache>
                <c:formatCode>General</c:formatCode>
                <c:ptCount val="15"/>
                <c:pt idx="0">
                  <c:v>1</c:v>
                </c:pt>
                <c:pt idx="1">
                  <c:v>2.7</c:v>
                </c:pt>
                <c:pt idx="2">
                  <c:v>11.4</c:v>
                </c:pt>
                <c:pt idx="3">
                  <c:v>18.100000000000001</c:v>
                </c:pt>
                <c:pt idx="4">
                  <c:v>20.8</c:v>
                </c:pt>
                <c:pt idx="5">
                  <c:v>26.7</c:v>
                </c:pt>
                <c:pt idx="6">
                  <c:v>35</c:v>
                </c:pt>
                <c:pt idx="7">
                  <c:v>35</c:v>
                </c:pt>
                <c:pt idx="8">
                  <c:v>39</c:v>
                </c:pt>
                <c:pt idx="9">
                  <c:v>42</c:v>
                </c:pt>
                <c:pt idx="10">
                  <c:v>44.6</c:v>
                </c:pt>
                <c:pt idx="11">
                  <c:v>45.7</c:v>
                </c:pt>
                <c:pt idx="12">
                  <c:v>47.9</c:v>
                </c:pt>
                <c:pt idx="13">
                  <c:v>78.599999999999994</c:v>
                </c:pt>
                <c:pt idx="14">
                  <c:v>95.4</c:v>
                </c:pt>
              </c:numCache>
            </c:numRef>
          </c:val>
          <c:extLst>
            <c:ext xmlns:c16="http://schemas.microsoft.com/office/drawing/2014/chart" uri="{C3380CC4-5D6E-409C-BE32-E72D297353CC}">
              <c16:uniqueId val="{00000003-8702-4130-BD08-ACAAF7FB4361}"/>
            </c:ext>
          </c:extLst>
        </c:ser>
        <c:dLbls>
          <c:showLegendKey val="0"/>
          <c:showVal val="0"/>
          <c:showCatName val="0"/>
          <c:showSerName val="0"/>
          <c:showPercent val="0"/>
          <c:showBubbleSize val="0"/>
        </c:dLbls>
        <c:gapWidth val="150"/>
        <c:axId val="85729896"/>
        <c:axId val="1"/>
      </c:barChart>
      <c:catAx>
        <c:axId val="85729896"/>
        <c:scaling>
          <c:orientation val="minMax"/>
        </c:scaling>
        <c:delete val="0"/>
        <c:axPos val="b"/>
        <c:numFmt formatCode="General" sourceLinked="1"/>
        <c:majorTickMark val="in"/>
        <c:minorTickMark val="none"/>
        <c:tickLblPos val="nextTo"/>
        <c:spPr>
          <a:ln w="27809">
            <a:solidFill>
              <a:srgbClr val="99CCFF"/>
            </a:solidFill>
            <a:prstDash val="solid"/>
          </a:ln>
        </c:spPr>
        <c:txPr>
          <a:bodyPr rot="-2700000" vert="horz"/>
          <a:lstStyle/>
          <a:p>
            <a:pPr>
              <a:defRPr sz="1100" b="1" i="0" u="none" strike="noStrike" baseline="0">
                <a:solidFill>
                  <a:schemeClr val="bg2"/>
                </a:solidFill>
                <a:latin typeface="楷体"/>
                <a:ea typeface="楷体"/>
                <a:cs typeface="楷体"/>
              </a:defRPr>
            </a:pPr>
            <a:endParaRPr lang="zh-CN"/>
          </a:p>
        </c:txPr>
        <c:crossAx val="1"/>
        <c:crosses val="autoZero"/>
        <c:auto val="1"/>
        <c:lblAlgn val="ctr"/>
        <c:lblOffset val="100"/>
        <c:tickLblSkip val="1"/>
        <c:tickMarkSkip val="1"/>
        <c:noMultiLvlLbl val="0"/>
      </c:catAx>
      <c:valAx>
        <c:axId val="1"/>
        <c:scaling>
          <c:orientation val="minMax"/>
          <c:max val="100"/>
        </c:scaling>
        <c:delete val="0"/>
        <c:axPos val="l"/>
        <c:numFmt formatCode="General" sourceLinked="1"/>
        <c:majorTickMark val="in"/>
        <c:minorTickMark val="none"/>
        <c:tickLblPos val="nextTo"/>
        <c:spPr>
          <a:ln w="27809">
            <a:solidFill>
              <a:srgbClr val="99CCFF"/>
            </a:solidFill>
            <a:prstDash val="solid"/>
          </a:ln>
        </c:spPr>
        <c:txPr>
          <a:bodyPr rot="0" vert="horz"/>
          <a:lstStyle/>
          <a:p>
            <a:pPr>
              <a:defRPr sz="1100" b="1" i="0" u="none" strike="noStrike" baseline="0">
                <a:solidFill>
                  <a:schemeClr val="bg2"/>
                </a:solidFill>
                <a:latin typeface="Calibri"/>
                <a:ea typeface="Calibri"/>
                <a:cs typeface="Calibri"/>
              </a:defRPr>
            </a:pPr>
            <a:endParaRPr lang="zh-CN"/>
          </a:p>
        </c:txPr>
        <c:crossAx val="85729896"/>
        <c:crosses val="autoZero"/>
        <c:crossBetween val="between"/>
        <c:majorUnit val="10"/>
      </c:valAx>
      <c:spPr>
        <a:noFill/>
        <a:ln w="27809">
          <a:solidFill>
            <a:srgbClr val="99CCFF"/>
          </a:solidFill>
          <a:prstDash val="solid"/>
        </a:ln>
      </c:spPr>
    </c:plotArea>
    <c:plotVisOnly val="1"/>
    <c:dispBlanksAs val="gap"/>
    <c:showDLblsOverMax val="0"/>
  </c:chart>
  <c:spPr>
    <a:noFill/>
    <a:ln>
      <a:noFill/>
    </a:ln>
  </c:spPr>
  <c:txPr>
    <a:bodyPr/>
    <a:lstStyle/>
    <a:p>
      <a:pPr>
        <a:defRPr sz="2133" b="1" i="0" u="none" strike="noStrike" baseline="0">
          <a:solidFill>
            <a:schemeClr val="tx1"/>
          </a:solidFill>
          <a:latin typeface="Arial"/>
          <a:ea typeface="Arial"/>
          <a:cs typeface="Arial"/>
        </a:defRPr>
      </a:pPr>
      <a:endParaRPr lang="zh-CN"/>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不动杆菌属!$B$1</c:f>
              <c:strCache>
                <c:ptCount val="1"/>
                <c:pt idx="0">
                  <c:v>%R(耐药率)</c:v>
                </c:pt>
              </c:strCache>
            </c:strRef>
          </c:tx>
          <c:spPr>
            <a:gradFill>
              <a:gsLst>
                <a:gs pos="0">
                  <a:schemeClr val="tx1"/>
                </a:gs>
                <a:gs pos="50000">
                  <a:srgbClr val="EBE115"/>
                </a:gs>
                <a:gs pos="100000">
                  <a:schemeClr val="tx1"/>
                </a:gs>
              </a:gsLst>
              <a:lin ang="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不动杆菌属!$A$2:$A$16</c:f>
              <c:strCache>
                <c:ptCount val="15"/>
                <c:pt idx="0">
                  <c:v>多黏菌素B</c:v>
                </c:pt>
                <c:pt idx="1">
                  <c:v>替加环素</c:v>
                </c:pt>
                <c:pt idx="2">
                  <c:v>黏菌素</c:v>
                </c:pt>
                <c:pt idx="3">
                  <c:v>复方磺胺甲噁唑</c:v>
                </c:pt>
                <c:pt idx="4">
                  <c:v>头孢哌酮-舒巴坦</c:v>
                </c:pt>
                <c:pt idx="5">
                  <c:v>阿米卡星</c:v>
                </c:pt>
                <c:pt idx="6">
                  <c:v>左氧氟沙星</c:v>
                </c:pt>
                <c:pt idx="7">
                  <c:v>头孢吡肟</c:v>
                </c:pt>
                <c:pt idx="8">
                  <c:v>氨苄西林-舒巴坦</c:v>
                </c:pt>
                <c:pt idx="9">
                  <c:v>庆大霉素</c:v>
                </c:pt>
                <c:pt idx="10">
                  <c:v>亚胺培南</c:v>
                </c:pt>
                <c:pt idx="11">
                  <c:v>环丙沙星</c:v>
                </c:pt>
                <c:pt idx="12">
                  <c:v>头孢他啶</c:v>
                </c:pt>
                <c:pt idx="13">
                  <c:v>美罗培南</c:v>
                </c:pt>
                <c:pt idx="14">
                  <c:v>哌拉西林</c:v>
                </c:pt>
              </c:strCache>
            </c:strRef>
          </c:cat>
          <c:val>
            <c:numRef>
              <c:f>不动杆菌属!$B$2:$B$16</c:f>
              <c:numCache>
                <c:formatCode>General</c:formatCode>
                <c:ptCount val="15"/>
                <c:pt idx="0">
                  <c:v>1.1000000000000001</c:v>
                </c:pt>
                <c:pt idx="1">
                  <c:v>1.7</c:v>
                </c:pt>
                <c:pt idx="2">
                  <c:v>1.8</c:v>
                </c:pt>
                <c:pt idx="3">
                  <c:v>43</c:v>
                </c:pt>
                <c:pt idx="4">
                  <c:v>48.9</c:v>
                </c:pt>
                <c:pt idx="5">
                  <c:v>49.5</c:v>
                </c:pt>
                <c:pt idx="6">
                  <c:v>55.9</c:v>
                </c:pt>
                <c:pt idx="7">
                  <c:v>59.3</c:v>
                </c:pt>
                <c:pt idx="8">
                  <c:v>61.1</c:v>
                </c:pt>
                <c:pt idx="9">
                  <c:v>61.4</c:v>
                </c:pt>
                <c:pt idx="10">
                  <c:v>64.5</c:v>
                </c:pt>
                <c:pt idx="11">
                  <c:v>64.5</c:v>
                </c:pt>
                <c:pt idx="12">
                  <c:v>64.7</c:v>
                </c:pt>
                <c:pt idx="13">
                  <c:v>64.7</c:v>
                </c:pt>
                <c:pt idx="14">
                  <c:v>65.8</c:v>
                </c:pt>
              </c:numCache>
            </c:numRef>
          </c:val>
          <c:extLst>
            <c:ext xmlns:c16="http://schemas.microsoft.com/office/drawing/2014/chart" uri="{C3380CC4-5D6E-409C-BE32-E72D297353CC}">
              <c16:uniqueId val="{00000000-0C12-4920-8126-A17A1AE88451}"/>
            </c:ext>
          </c:extLst>
        </c:ser>
        <c:dLbls>
          <c:dLblPos val="outEnd"/>
          <c:showLegendKey val="0"/>
          <c:showVal val="1"/>
          <c:showCatName val="0"/>
          <c:showSerName val="0"/>
          <c:showPercent val="0"/>
          <c:showBubbleSize val="0"/>
        </c:dLbls>
        <c:gapWidth val="219"/>
        <c:overlap val="-27"/>
        <c:axId val="1173842832"/>
        <c:axId val="1173834192"/>
      </c:barChart>
      <c:catAx>
        <c:axId val="1173842832"/>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rgbClr val="000000"/>
                </a:solidFill>
                <a:latin typeface="楷体" panose="02010609060101010101" pitchFamily="49" charset="-122"/>
                <a:ea typeface="楷体" panose="02010609060101010101" pitchFamily="49" charset="-122"/>
                <a:cs typeface="+mn-cs"/>
              </a:defRPr>
            </a:pPr>
            <a:endParaRPr lang="zh-CN"/>
          </a:p>
        </c:txPr>
        <c:crossAx val="1173834192"/>
        <c:crosses val="autoZero"/>
        <c:auto val="1"/>
        <c:lblAlgn val="ctr"/>
        <c:lblOffset val="100"/>
        <c:noMultiLvlLbl val="0"/>
      </c:catAx>
      <c:valAx>
        <c:axId val="1173834192"/>
        <c:scaling>
          <c:orientation val="minMax"/>
        </c:scaling>
        <c:delete val="0"/>
        <c:axPos val="l"/>
        <c:numFmt formatCode="General" sourceLinked="1"/>
        <c:majorTickMark val="in"/>
        <c:minorTickMark val="none"/>
        <c:tickLblPos val="nextTo"/>
        <c:spPr>
          <a:noFill/>
          <a:ln>
            <a:solidFill>
              <a:schemeClr val="accent1">
                <a:lumMod val="60000"/>
                <a:lumOff val="40000"/>
              </a:schemeClr>
            </a:solidFill>
          </a:ln>
          <a:effectLst/>
        </c:spPr>
        <c:txPr>
          <a:bodyPr rot="-60000000" spcFirstLastPara="1" vertOverflow="ellipsis" vert="horz" wrap="square" anchor="ctr" anchorCtr="1"/>
          <a:lstStyle/>
          <a:p>
            <a:pPr>
              <a:defRPr sz="11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zh-CN"/>
          </a:p>
        </c:txPr>
        <c:crossAx val="1173842832"/>
        <c:crosses val="autoZero"/>
        <c:crossBetween val="between"/>
      </c:valAx>
      <c:spPr>
        <a:noFill/>
        <a:ln w="25400">
          <a:solidFill>
            <a:srgbClr val="0054A6"/>
          </a:solid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69457273009349E-2"/>
          <c:y val="4.9904030710172742E-2"/>
          <c:w val="0.95645350013715447"/>
          <c:h val="0.67047474022365217"/>
        </c:manualLayout>
      </c:layout>
      <c:barChart>
        <c:barDir val="col"/>
        <c:grouping val="clustered"/>
        <c:varyColors val="0"/>
        <c:ser>
          <c:idx val="0"/>
          <c:order val="0"/>
          <c:tx>
            <c:strRef>
              <c:f>Sheet1!$A$2</c:f>
              <c:strCache>
                <c:ptCount val="1"/>
                <c:pt idx="0">
                  <c:v>耐药率</c:v>
                </c:pt>
              </c:strCache>
            </c:strRef>
          </c:tx>
          <c:spPr>
            <a:gradFill rotWithShape="0">
              <a:gsLst>
                <a:gs pos="0">
                  <a:srgbClr xmlns:mc="http://schemas.openxmlformats.org/markup-compatibility/2006" xmlns:a14="http://schemas.microsoft.com/office/drawing/2010/main" val="000000" mc:Ignorable="a14" a14:legacySpreadsheetColorIndex="13">
                    <a:gamma/>
                    <a:shade val="46275"/>
                    <a:invGamma/>
                  </a:srgbClr>
                </a:gs>
                <a:gs pos="50000">
                  <a:srgbClr xmlns:mc="http://schemas.openxmlformats.org/markup-compatibility/2006" xmlns:a14="http://schemas.microsoft.com/office/drawing/2010/main" val="FFFF00" mc:Ignorable="a14" a14:legacySpreadsheetColorIndex="13"/>
                </a:gs>
                <a:gs pos="100000">
                  <a:srgbClr xmlns:mc="http://schemas.openxmlformats.org/markup-compatibility/2006" xmlns:a14="http://schemas.microsoft.com/office/drawing/2010/main" val="000000" mc:Ignorable="a14" a14:legacySpreadsheetColorIndex="13">
                    <a:gamma/>
                    <a:shade val="46275"/>
                    <a:invGamma/>
                  </a:srgbClr>
                </a:gs>
              </a:gsLst>
              <a:lin ang="0" scaled="1"/>
            </a:gradFill>
            <a:ln w="28591">
              <a:noFill/>
            </a:ln>
          </c:spPr>
          <c:invertIfNegative val="0"/>
          <c:dLbls>
            <c:spPr>
              <a:noFill/>
              <a:ln w="28591">
                <a:noFill/>
              </a:ln>
            </c:spPr>
            <c:txPr>
              <a:bodyPr wrap="square" lIns="38100" tIns="19050" rIns="38100" bIns="19050" anchor="ctr">
                <a:spAutoFit/>
              </a:bodyPr>
              <a:lstStyle/>
              <a:p>
                <a:pPr>
                  <a:defRPr sz="1100" b="1" i="0" u="none" strike="noStrike" baseline="0">
                    <a:solidFill>
                      <a:schemeClr val="bg2"/>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Sheet1!$B$1:$Q$1</c:f>
              <c:strCache>
                <c:ptCount val="16"/>
                <c:pt idx="0">
                  <c:v>黏菌素</c:v>
                </c:pt>
                <c:pt idx="1">
                  <c:v>多黏菌素B</c:v>
                </c:pt>
                <c:pt idx="2">
                  <c:v>替加环素</c:v>
                </c:pt>
                <c:pt idx="3">
                  <c:v>复方磺胺甲噁唑</c:v>
                </c:pt>
                <c:pt idx="4">
                  <c:v>头孢哌酮-舒巴坦</c:v>
                </c:pt>
                <c:pt idx="5">
                  <c:v>阿米卡星</c:v>
                </c:pt>
                <c:pt idx="6">
                  <c:v>左氧氟沙星</c:v>
                </c:pt>
                <c:pt idx="7">
                  <c:v>庆大霉素</c:v>
                </c:pt>
                <c:pt idx="8">
                  <c:v>头孢吡肟</c:v>
                </c:pt>
                <c:pt idx="9">
                  <c:v>氨苄西林-舒巴坦</c:v>
                </c:pt>
                <c:pt idx="10">
                  <c:v>环丙沙星</c:v>
                </c:pt>
                <c:pt idx="11">
                  <c:v>头孢他啶</c:v>
                </c:pt>
                <c:pt idx="12">
                  <c:v>哌拉西林-他唑巴坦</c:v>
                </c:pt>
                <c:pt idx="13">
                  <c:v>哌拉西林</c:v>
                </c:pt>
                <c:pt idx="14">
                  <c:v>亚胺培南</c:v>
                </c:pt>
                <c:pt idx="15">
                  <c:v>美罗培南</c:v>
                </c:pt>
              </c:strCache>
            </c:strRef>
          </c:cat>
          <c:val>
            <c:numRef>
              <c:f>Sheet1!$B$2:$Q$2</c:f>
              <c:numCache>
                <c:formatCode>General</c:formatCode>
                <c:ptCount val="16"/>
                <c:pt idx="0">
                  <c:v>1</c:v>
                </c:pt>
                <c:pt idx="1">
                  <c:v>1</c:v>
                </c:pt>
                <c:pt idx="2">
                  <c:v>2.5</c:v>
                </c:pt>
                <c:pt idx="3">
                  <c:v>63.6</c:v>
                </c:pt>
                <c:pt idx="4">
                  <c:v>74.099999999999994</c:v>
                </c:pt>
                <c:pt idx="5">
                  <c:v>77.400000000000006</c:v>
                </c:pt>
                <c:pt idx="6">
                  <c:v>87.1</c:v>
                </c:pt>
                <c:pt idx="7">
                  <c:v>90.1</c:v>
                </c:pt>
                <c:pt idx="8">
                  <c:v>90.9</c:v>
                </c:pt>
                <c:pt idx="9">
                  <c:v>92.4</c:v>
                </c:pt>
                <c:pt idx="10">
                  <c:v>97.9</c:v>
                </c:pt>
                <c:pt idx="11">
                  <c:v>98.4</c:v>
                </c:pt>
                <c:pt idx="12">
                  <c:v>99.2</c:v>
                </c:pt>
                <c:pt idx="13">
                  <c:v>98.4</c:v>
                </c:pt>
                <c:pt idx="14">
                  <c:v>99.6</c:v>
                </c:pt>
                <c:pt idx="15">
                  <c:v>99.7</c:v>
                </c:pt>
              </c:numCache>
            </c:numRef>
          </c:val>
          <c:extLst>
            <c:ext xmlns:c16="http://schemas.microsoft.com/office/drawing/2014/chart" uri="{C3380CC4-5D6E-409C-BE32-E72D297353CC}">
              <c16:uniqueId val="{00000000-2403-4713-B129-55804835CA39}"/>
            </c:ext>
          </c:extLst>
        </c:ser>
        <c:dLbls>
          <c:showLegendKey val="0"/>
          <c:showVal val="0"/>
          <c:showCatName val="0"/>
          <c:showSerName val="0"/>
          <c:showPercent val="0"/>
          <c:showBubbleSize val="0"/>
        </c:dLbls>
        <c:gapWidth val="150"/>
        <c:axId val="89122624"/>
        <c:axId val="1"/>
      </c:barChart>
      <c:catAx>
        <c:axId val="89122624"/>
        <c:scaling>
          <c:orientation val="minMax"/>
        </c:scaling>
        <c:delete val="0"/>
        <c:axPos val="b"/>
        <c:numFmt formatCode="General" sourceLinked="1"/>
        <c:majorTickMark val="in"/>
        <c:minorTickMark val="none"/>
        <c:tickLblPos val="nextTo"/>
        <c:spPr>
          <a:ln w="28591">
            <a:solidFill>
              <a:srgbClr val="99CCFF"/>
            </a:solidFill>
            <a:prstDash val="solid"/>
          </a:ln>
        </c:spPr>
        <c:txPr>
          <a:bodyPr rot="-2700000" vert="horz"/>
          <a:lstStyle/>
          <a:p>
            <a:pPr>
              <a:defRPr sz="1100" b="1" i="0" u="none" strike="noStrike" baseline="0">
                <a:solidFill>
                  <a:schemeClr val="bg2"/>
                </a:solidFill>
                <a:latin typeface="楷体"/>
                <a:ea typeface="楷体"/>
                <a:cs typeface="楷体"/>
              </a:defRPr>
            </a:pPr>
            <a:endParaRPr lang="zh-CN"/>
          </a:p>
        </c:txPr>
        <c:crossAx val="1"/>
        <c:crosses val="autoZero"/>
        <c:auto val="1"/>
        <c:lblAlgn val="ctr"/>
        <c:lblOffset val="100"/>
        <c:tickLblSkip val="1"/>
        <c:tickMarkSkip val="1"/>
        <c:noMultiLvlLbl val="0"/>
      </c:catAx>
      <c:valAx>
        <c:axId val="1"/>
        <c:scaling>
          <c:orientation val="minMax"/>
          <c:max val="100"/>
        </c:scaling>
        <c:delete val="0"/>
        <c:axPos val="l"/>
        <c:numFmt formatCode="General" sourceLinked="1"/>
        <c:majorTickMark val="in"/>
        <c:minorTickMark val="none"/>
        <c:tickLblPos val="nextTo"/>
        <c:spPr>
          <a:ln w="28591">
            <a:solidFill>
              <a:srgbClr val="99CCFF"/>
            </a:solidFill>
            <a:prstDash val="solid"/>
          </a:ln>
        </c:spPr>
        <c:txPr>
          <a:bodyPr rot="0" vert="horz"/>
          <a:lstStyle/>
          <a:p>
            <a:pPr>
              <a:defRPr sz="1100" b="1" i="0" u="none" strike="noStrike" baseline="0">
                <a:solidFill>
                  <a:schemeClr val="bg2"/>
                </a:solidFill>
                <a:latin typeface="Calibri"/>
                <a:ea typeface="Calibri"/>
                <a:cs typeface="Calibri"/>
              </a:defRPr>
            </a:pPr>
            <a:endParaRPr lang="zh-CN"/>
          </a:p>
        </c:txPr>
        <c:crossAx val="89122624"/>
        <c:crosses val="autoZero"/>
        <c:crossBetween val="between"/>
      </c:valAx>
      <c:spPr>
        <a:noFill/>
        <a:ln w="28591">
          <a:solidFill>
            <a:srgbClr val="99CCFF"/>
          </a:solidFill>
          <a:prstDash val="solid"/>
        </a:ln>
      </c:spPr>
    </c:plotArea>
    <c:plotVisOnly val="1"/>
    <c:dispBlanksAs val="gap"/>
    <c:showDLblsOverMax val="0"/>
  </c:chart>
  <c:spPr>
    <a:noFill/>
    <a:ln>
      <a:noFill/>
    </a:ln>
  </c:spPr>
  <c:txPr>
    <a:bodyPr/>
    <a:lstStyle/>
    <a:p>
      <a:pPr>
        <a:defRPr sz="2168" b="1" i="0" u="none" strike="noStrike" baseline="0">
          <a:solidFill>
            <a:schemeClr val="tx1"/>
          </a:solidFill>
          <a:latin typeface="Arial"/>
          <a:ea typeface="Arial"/>
          <a:cs typeface="Arial"/>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0.17128</cdr:x>
      <cdr:y>0.34793</cdr:y>
    </cdr:from>
    <cdr:to>
      <cdr:x>0.59301</cdr:x>
      <cdr:y>0.56483</cdr:y>
    </cdr:to>
    <cdr:sp macro="" textlink="">
      <cdr:nvSpPr>
        <cdr:cNvPr id="2" name="矩形: 圆角 1">
          <a:extLst xmlns:a="http://schemas.openxmlformats.org/drawingml/2006/main">
            <a:ext uri="{FF2B5EF4-FFF2-40B4-BE49-F238E27FC236}">
              <a16:creationId xmlns:a16="http://schemas.microsoft.com/office/drawing/2014/main" id="{C5C9FF1B-F2C6-5299-A812-94D45A3F99C6}"/>
            </a:ext>
          </a:extLst>
        </cdr:cNvPr>
        <cdr:cNvSpPr>
          <a:spLocks xmlns:a="http://schemas.openxmlformats.org/drawingml/2006/main" noChangeArrowheads="1"/>
        </cdr:cNvSpPr>
      </cdr:nvSpPr>
      <cdr:spPr bwMode="auto">
        <a:xfrm xmlns:a="http://schemas.openxmlformats.org/drawingml/2006/main">
          <a:off x="984908" y="1064795"/>
          <a:ext cx="2425074" cy="663799"/>
        </a:xfrm>
        <a:prstGeom xmlns:a="http://schemas.openxmlformats.org/drawingml/2006/main" prst="roundRect">
          <a:avLst>
            <a:gd name="adj" fmla="val 11657"/>
          </a:avLst>
        </a:prstGeom>
        <a:solidFill xmlns:a="http://schemas.openxmlformats.org/drawingml/2006/main">
          <a:schemeClr val="accent4">
            <a:lumMod val="10000"/>
            <a:lumOff val="90000"/>
          </a:schemeClr>
        </a:solidFill>
        <a:ln xmlns:a="http://schemas.openxmlformats.org/drawingml/2006/main" w="19050" algn="ctr">
          <a:noFill/>
          <a:round/>
          <a:headEnd/>
          <a:tailEnd/>
        </a:ln>
      </cdr:spPr>
      <cdr:txBody>
        <a:bodyPr xmlns:a="http://schemas.openxmlformats.org/drawingml/2006/main"/>
        <a:lstStyle xmlns:a="http://schemas.openxmlformats.org/drawingml/2006/main">
          <a:defPPr>
            <a:defRPr lang="en-US"/>
          </a:defPPr>
          <a:lvl1pPr marL="285750" indent="-285750" algn="l" rtl="0" eaLnBrk="0" fontAlgn="base" hangingPunct="0">
            <a:spcBef>
              <a:spcPct val="20000"/>
            </a:spcBef>
            <a:spcAft>
              <a:spcPct val="0"/>
            </a:spcAft>
            <a:buClr>
              <a:schemeClr val="folHlink"/>
            </a:buClr>
            <a:buSzPct val="60000"/>
            <a:buFont typeface="Wingdings" pitchFamily="2" charset="2"/>
            <a:buChar char="n"/>
            <a:defRPr sz="3200" kern="1200">
              <a:solidFill>
                <a:schemeClr val="tx1"/>
              </a:solidFill>
              <a:latin typeface="Calibri" panose="020F0502020204030204" pitchFamily="34" charset="0"/>
              <a:ea typeface="楷体_GB2312" pitchFamily="49" charset="-122"/>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kern="1200">
              <a:solidFill>
                <a:schemeClr val="tx1"/>
              </a:solidFill>
              <a:latin typeface="Calibri" panose="020F0502020204030204" pitchFamily="34" charset="0"/>
              <a:ea typeface="楷体_GB2312" pitchFamily="49" charset="-122"/>
              <a:cs typeface="+mn-cs"/>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kern="1200">
              <a:solidFill>
                <a:schemeClr val="tx1"/>
              </a:solidFill>
              <a:latin typeface="Calibri" panose="020F0502020204030204" pitchFamily="34" charset="0"/>
              <a:ea typeface="楷体_GB2312" pitchFamily="49" charset="-122"/>
              <a:cs typeface="+mn-cs"/>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kern="1200">
              <a:solidFill>
                <a:schemeClr val="tx1"/>
              </a:solidFill>
              <a:latin typeface="Calibri" panose="020F0502020204030204" pitchFamily="34" charset="0"/>
              <a:ea typeface="楷体_GB2312" pitchFamily="49" charset="-122"/>
              <a:cs typeface="+mn-cs"/>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kern="1200">
              <a:solidFill>
                <a:schemeClr val="tx1"/>
              </a:solidFill>
              <a:latin typeface="Calibri" panose="020F0502020204030204" pitchFamily="34" charset="0"/>
              <a:ea typeface="楷体_GB2312" pitchFamily="49" charset="-122"/>
              <a:cs typeface="+mn-cs"/>
            </a:defRPr>
          </a:lvl5pPr>
          <a:lvl6pPr marL="2514600" indent="-228600" algn="l" defTabSz="914400" rtl="0" eaLnBrk="0" fontAlgn="base" latinLnBrk="0" hangingPunct="0">
            <a:spcBef>
              <a:spcPct val="20000"/>
            </a:spcBef>
            <a:spcAft>
              <a:spcPct val="0"/>
            </a:spcAft>
            <a:buClr>
              <a:schemeClr val="accent1"/>
            </a:buClr>
            <a:buSzPct val="50000"/>
            <a:buFont typeface="Wingdings" pitchFamily="2" charset="2"/>
            <a:buChar char="n"/>
            <a:defRPr sz="2000" kern="1200">
              <a:solidFill>
                <a:schemeClr val="tx1"/>
              </a:solidFill>
              <a:latin typeface="Calibri" panose="020F0502020204030204" pitchFamily="34" charset="0"/>
              <a:ea typeface="楷体_GB2312" pitchFamily="49" charset="-122"/>
              <a:cs typeface="+mn-cs"/>
            </a:defRPr>
          </a:lvl6pPr>
          <a:lvl7pPr marL="2971800" indent="-228600" algn="l" defTabSz="914400" rtl="0" eaLnBrk="0" fontAlgn="base" latinLnBrk="0" hangingPunct="0">
            <a:spcBef>
              <a:spcPct val="20000"/>
            </a:spcBef>
            <a:spcAft>
              <a:spcPct val="0"/>
            </a:spcAft>
            <a:buClr>
              <a:schemeClr val="accent1"/>
            </a:buClr>
            <a:buSzPct val="50000"/>
            <a:buFont typeface="Wingdings" pitchFamily="2" charset="2"/>
            <a:buChar char="n"/>
            <a:defRPr sz="2000" kern="1200">
              <a:solidFill>
                <a:schemeClr val="tx1"/>
              </a:solidFill>
              <a:latin typeface="Calibri" panose="020F0502020204030204" pitchFamily="34" charset="0"/>
              <a:ea typeface="楷体_GB2312" pitchFamily="49" charset="-122"/>
              <a:cs typeface="+mn-cs"/>
            </a:defRPr>
          </a:lvl7pPr>
          <a:lvl8pPr marL="3429000" indent="-228600" algn="l" defTabSz="914400" rtl="0" eaLnBrk="0" fontAlgn="base" latinLnBrk="0" hangingPunct="0">
            <a:spcBef>
              <a:spcPct val="20000"/>
            </a:spcBef>
            <a:spcAft>
              <a:spcPct val="0"/>
            </a:spcAft>
            <a:buClr>
              <a:schemeClr val="accent1"/>
            </a:buClr>
            <a:buSzPct val="50000"/>
            <a:buFont typeface="Wingdings" pitchFamily="2" charset="2"/>
            <a:buChar char="n"/>
            <a:defRPr sz="2000" kern="1200">
              <a:solidFill>
                <a:schemeClr val="tx1"/>
              </a:solidFill>
              <a:latin typeface="Calibri" panose="020F0502020204030204" pitchFamily="34" charset="0"/>
              <a:ea typeface="楷体_GB2312" pitchFamily="49" charset="-122"/>
              <a:cs typeface="+mn-cs"/>
            </a:defRPr>
          </a:lvl8pPr>
          <a:lvl9pPr marL="3886200" indent="-228600" algn="l" defTabSz="914400" rtl="0" eaLnBrk="0" fontAlgn="base" latinLnBrk="0" hangingPunct="0">
            <a:spcBef>
              <a:spcPct val="20000"/>
            </a:spcBef>
            <a:spcAft>
              <a:spcPct val="0"/>
            </a:spcAft>
            <a:buClr>
              <a:schemeClr val="accent1"/>
            </a:buClr>
            <a:buSzPct val="50000"/>
            <a:buFont typeface="Wingdings" pitchFamily="2" charset="2"/>
            <a:buChar char="n"/>
            <a:defRPr sz="2000" kern="1200">
              <a:solidFill>
                <a:schemeClr val="tx1"/>
              </a:solidFill>
              <a:latin typeface="Calibri" panose="020F0502020204030204" pitchFamily="34" charset="0"/>
              <a:ea typeface="楷体_GB2312" pitchFamily="49" charset="-122"/>
              <a:cs typeface="+mn-cs"/>
            </a:defRPr>
          </a:lvl9pPr>
        </a:lstStyle>
        <a:p xmlns:a="http://schemas.openxmlformats.org/drawingml/2006/main">
          <a:pPr marL="0" indent="0" eaLnBrk="1" hangingPunct="1">
            <a:spcBef>
              <a:spcPct val="0"/>
            </a:spcBef>
            <a:buClrTx/>
            <a:buSzPct val="90000"/>
            <a:buNone/>
          </a:pPr>
          <a:r>
            <a:rPr lang="zh-CN" altLang="en-US" sz="1200" b="1" dirty="0">
              <a:solidFill>
                <a:schemeClr val="bg2"/>
              </a:solidFill>
              <a:ea typeface="楷体" panose="02010609060101010101" pitchFamily="49" charset="-122"/>
            </a:rPr>
            <a:t>敏感率：</a:t>
          </a:r>
          <a:endParaRPr lang="en-US" altLang="zh-CN" sz="1200" b="1" dirty="0">
            <a:solidFill>
              <a:schemeClr val="bg2"/>
            </a:solidFill>
            <a:ea typeface="楷体" panose="02010609060101010101" pitchFamily="49" charset="-122"/>
          </a:endParaRPr>
        </a:p>
        <a:p xmlns:a="http://schemas.openxmlformats.org/drawingml/2006/main">
          <a:pPr eaLnBrk="1" hangingPunct="1">
            <a:spcBef>
              <a:spcPct val="0"/>
            </a:spcBef>
            <a:buClrTx/>
            <a:buSzPct val="90000"/>
          </a:pPr>
          <a:r>
            <a:rPr lang="zh-CN" altLang="en-US" sz="1200" dirty="0">
              <a:solidFill>
                <a:schemeClr val="bg2"/>
              </a:solidFill>
              <a:ea typeface="楷体" panose="02010609060101010101" pitchFamily="49" charset="-122"/>
            </a:rPr>
            <a:t>氨曲南</a:t>
          </a:r>
          <a:r>
            <a:rPr lang="en-US" altLang="zh-CN" sz="1200" dirty="0">
              <a:solidFill>
                <a:schemeClr val="bg2"/>
              </a:solidFill>
              <a:ea typeface="楷体" panose="02010609060101010101" pitchFamily="49" charset="-122"/>
            </a:rPr>
            <a:t>-</a:t>
          </a:r>
          <a:r>
            <a:rPr lang="zh-CN" altLang="en-US" sz="1200" dirty="0">
              <a:solidFill>
                <a:schemeClr val="bg2"/>
              </a:solidFill>
              <a:ea typeface="楷体" panose="02010609060101010101" pitchFamily="49" charset="-122"/>
            </a:rPr>
            <a:t>阿维巴坦：</a:t>
          </a:r>
          <a:r>
            <a:rPr lang="en-US" altLang="zh-CN" sz="1200" dirty="0">
              <a:solidFill>
                <a:schemeClr val="bg2"/>
              </a:solidFill>
              <a:ea typeface="楷体" panose="02010609060101010101" pitchFamily="49" charset="-122"/>
            </a:rPr>
            <a:t>100%</a:t>
          </a:r>
        </a:p>
        <a:p xmlns:a="http://schemas.openxmlformats.org/drawingml/2006/main">
          <a:pPr eaLnBrk="1" hangingPunct="1">
            <a:spcBef>
              <a:spcPct val="0"/>
            </a:spcBef>
            <a:buClrTx/>
            <a:buSzPct val="90000"/>
          </a:pPr>
          <a:r>
            <a:rPr lang="zh-CN" altLang="en-US" sz="1200" dirty="0">
              <a:solidFill>
                <a:schemeClr val="bg2"/>
              </a:solidFill>
              <a:ea typeface="楷体" panose="02010609060101010101" pitchFamily="49" charset="-122"/>
            </a:rPr>
            <a:t>头孢他啶</a:t>
          </a:r>
          <a:r>
            <a:rPr lang="en-US" altLang="zh-CN" sz="1200" dirty="0">
              <a:solidFill>
                <a:schemeClr val="bg2"/>
              </a:solidFill>
              <a:ea typeface="楷体" panose="02010609060101010101" pitchFamily="49" charset="-122"/>
            </a:rPr>
            <a:t>-</a:t>
          </a:r>
          <a:r>
            <a:rPr lang="zh-CN" altLang="en-US" sz="1200" dirty="0">
              <a:solidFill>
                <a:schemeClr val="bg2"/>
              </a:solidFill>
              <a:ea typeface="楷体" panose="02010609060101010101" pitchFamily="49" charset="-122"/>
            </a:rPr>
            <a:t>阿维巴坦：</a:t>
          </a:r>
          <a:r>
            <a:rPr lang="en-US" altLang="zh-CN" sz="1200" dirty="0">
              <a:solidFill>
                <a:schemeClr val="bg2"/>
              </a:solidFill>
              <a:ea typeface="楷体" panose="02010609060101010101" pitchFamily="49" charset="-122"/>
            </a:rPr>
            <a:t>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0994" name="Rectangle 2">
            <a:extLst>
              <a:ext uri="{FF2B5EF4-FFF2-40B4-BE49-F238E27FC236}">
                <a16:creationId xmlns:a16="http://schemas.microsoft.com/office/drawing/2014/main" id="{52D17760-9491-2B34-5A3E-F7615B29CFEF}"/>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8106" tIns="49053" rIns="98106" bIns="49053" numCol="1" anchor="t" anchorCtr="0" compatLnSpc="1">
            <a:prstTxWarp prst="textNoShape">
              <a:avLst/>
            </a:prstTxWarp>
          </a:bodyPr>
          <a:lstStyle>
            <a:lvl1pPr defTabSz="981075" eaLnBrk="1" hangingPunct="1">
              <a:defRPr sz="1300" b="0">
                <a:latin typeface="Arial" charset="0"/>
                <a:ea typeface="+mn-ea"/>
              </a:defRPr>
            </a:lvl1pPr>
          </a:lstStyle>
          <a:p>
            <a:pPr>
              <a:defRPr/>
            </a:pPr>
            <a:endParaRPr lang="en-US" altLang="zh-CN"/>
          </a:p>
        </p:txBody>
      </p:sp>
      <p:sp>
        <p:nvSpPr>
          <p:cNvPr id="340995" name="Rectangle 3">
            <a:extLst>
              <a:ext uri="{FF2B5EF4-FFF2-40B4-BE49-F238E27FC236}">
                <a16:creationId xmlns:a16="http://schemas.microsoft.com/office/drawing/2014/main" id="{E33E9C2F-CEF1-7BFB-2EB1-E62415C0289A}"/>
              </a:ext>
            </a:extLst>
          </p:cNvPr>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8106" tIns="49053" rIns="98106" bIns="49053" numCol="1" anchor="t" anchorCtr="0" compatLnSpc="1">
            <a:prstTxWarp prst="textNoShape">
              <a:avLst/>
            </a:prstTxWarp>
          </a:bodyPr>
          <a:lstStyle>
            <a:lvl1pPr algn="r" defTabSz="981075" eaLnBrk="1" hangingPunct="1">
              <a:defRPr sz="1300" b="0">
                <a:latin typeface="Arial" charset="0"/>
                <a:ea typeface="+mn-ea"/>
              </a:defRPr>
            </a:lvl1pPr>
          </a:lstStyle>
          <a:p>
            <a:pPr>
              <a:defRPr/>
            </a:pPr>
            <a:endParaRPr lang="en-US" altLang="zh-CN"/>
          </a:p>
        </p:txBody>
      </p:sp>
      <p:sp>
        <p:nvSpPr>
          <p:cNvPr id="340996" name="Rectangle 4">
            <a:extLst>
              <a:ext uri="{FF2B5EF4-FFF2-40B4-BE49-F238E27FC236}">
                <a16:creationId xmlns:a16="http://schemas.microsoft.com/office/drawing/2014/main" id="{72ABF118-923F-3F31-C42C-656D22A5BF8E}"/>
              </a:ext>
            </a:extLst>
          </p:cNvPr>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8106" tIns="49053" rIns="98106" bIns="49053" numCol="1" anchor="b" anchorCtr="0" compatLnSpc="1">
            <a:prstTxWarp prst="textNoShape">
              <a:avLst/>
            </a:prstTxWarp>
          </a:bodyPr>
          <a:lstStyle>
            <a:lvl1pPr defTabSz="981075" eaLnBrk="1" hangingPunct="1">
              <a:defRPr sz="1300" b="0">
                <a:latin typeface="Arial" charset="0"/>
                <a:ea typeface="+mn-ea"/>
              </a:defRPr>
            </a:lvl1pPr>
          </a:lstStyle>
          <a:p>
            <a:pPr>
              <a:defRPr/>
            </a:pPr>
            <a:endParaRPr lang="en-US" altLang="zh-CN"/>
          </a:p>
        </p:txBody>
      </p:sp>
      <p:sp>
        <p:nvSpPr>
          <p:cNvPr id="340997" name="Rectangle 5">
            <a:extLst>
              <a:ext uri="{FF2B5EF4-FFF2-40B4-BE49-F238E27FC236}">
                <a16:creationId xmlns:a16="http://schemas.microsoft.com/office/drawing/2014/main" id="{08342E5E-28E0-9B1F-2DF3-DAD3D9A44EC9}"/>
              </a:ext>
            </a:extLst>
          </p:cNvPr>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8106" tIns="49053" rIns="98106" bIns="49053" numCol="1" anchor="b" anchorCtr="0" compatLnSpc="1">
            <a:prstTxWarp prst="textNoShape">
              <a:avLst/>
            </a:prstTxWarp>
          </a:bodyPr>
          <a:lstStyle>
            <a:lvl1pPr algn="r" defTabSz="981075" eaLnBrk="1" hangingPunct="1">
              <a:defRPr sz="1300"/>
            </a:lvl1pPr>
          </a:lstStyle>
          <a:p>
            <a:pPr>
              <a:defRPr/>
            </a:pPr>
            <a:fld id="{FFD114CA-7312-7C43-86A8-C5991D4B187A}" type="slidenum">
              <a:rPr lang="zh-CN" altLang="en-US"/>
              <a:pPr>
                <a:defRPr/>
              </a:pPr>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39168490-5341-715B-5065-559344E62BBF}"/>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b="0">
                <a:latin typeface="Arial" charset="0"/>
                <a:ea typeface="+mn-ea"/>
              </a:defRPr>
            </a:lvl1pPr>
          </a:lstStyle>
          <a:p>
            <a:pPr>
              <a:defRPr/>
            </a:pPr>
            <a:endParaRPr lang="en-US" altLang="zh-CN"/>
          </a:p>
        </p:txBody>
      </p:sp>
      <p:sp>
        <p:nvSpPr>
          <p:cNvPr id="69635" name="Rectangle 3">
            <a:extLst>
              <a:ext uri="{FF2B5EF4-FFF2-40B4-BE49-F238E27FC236}">
                <a16:creationId xmlns:a16="http://schemas.microsoft.com/office/drawing/2014/main" id="{2D456C1A-8282-B2B5-D598-A151D7576503}"/>
              </a:ext>
            </a:extLst>
          </p:cNvPr>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b="0">
                <a:latin typeface="Arial" charset="0"/>
                <a:ea typeface="+mn-ea"/>
              </a:defRPr>
            </a:lvl1pPr>
          </a:lstStyle>
          <a:p>
            <a:pPr>
              <a:defRPr/>
            </a:pPr>
            <a:endParaRPr lang="en-US" altLang="zh-CN"/>
          </a:p>
        </p:txBody>
      </p:sp>
      <p:sp>
        <p:nvSpPr>
          <p:cNvPr id="7172" name="Rectangle 4">
            <a:extLst>
              <a:ext uri="{FF2B5EF4-FFF2-40B4-BE49-F238E27FC236}">
                <a16:creationId xmlns:a16="http://schemas.microsoft.com/office/drawing/2014/main" id="{0D895B21-E97F-D0AA-ACBD-C6123FB73425}"/>
              </a:ext>
            </a:extLst>
          </p:cNvPr>
          <p:cNvSpPr>
            <a:spLocks noGrp="1" noRot="1" noChangeAspect="1" noChangeArrowheads="1" noTextEdit="1"/>
          </p:cNvSpPr>
          <p:nvPr>
            <p:ph type="sldImg" idx="2"/>
          </p:nvPr>
        </p:nvSpPr>
        <p:spPr bwMode="auto">
          <a:xfrm>
            <a:off x="138113" y="768350"/>
            <a:ext cx="6823075"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7" name="Rectangle 5">
            <a:extLst>
              <a:ext uri="{FF2B5EF4-FFF2-40B4-BE49-F238E27FC236}">
                <a16:creationId xmlns:a16="http://schemas.microsoft.com/office/drawing/2014/main" id="{4C644B5D-B138-9852-30C9-5A83A16A3B81}"/>
              </a:ext>
            </a:extLst>
          </p:cNvPr>
          <p:cNvSpPr>
            <a:spLocks noGrp="1" noChangeArrowheads="1"/>
          </p:cNvSpPr>
          <p:nvPr>
            <p:ph type="body" sz="quarter" idx="3"/>
          </p:nvPr>
        </p:nvSpPr>
        <p:spPr bwMode="auto">
          <a:xfrm>
            <a:off x="709613" y="4862513"/>
            <a:ext cx="5680075" cy="4603750"/>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69638" name="Rectangle 6">
            <a:extLst>
              <a:ext uri="{FF2B5EF4-FFF2-40B4-BE49-F238E27FC236}">
                <a16:creationId xmlns:a16="http://schemas.microsoft.com/office/drawing/2014/main" id="{616DAFAD-4D05-F339-8B6D-F91CB530588E}"/>
              </a:ext>
            </a:extLst>
          </p:cNvPr>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b="0">
                <a:latin typeface="Arial" charset="0"/>
                <a:ea typeface="+mn-ea"/>
              </a:defRPr>
            </a:lvl1pPr>
          </a:lstStyle>
          <a:p>
            <a:pPr>
              <a:defRPr/>
            </a:pPr>
            <a:endParaRPr lang="en-US" altLang="zh-CN"/>
          </a:p>
        </p:txBody>
      </p:sp>
      <p:sp>
        <p:nvSpPr>
          <p:cNvPr id="69639" name="Rectangle 7">
            <a:extLst>
              <a:ext uri="{FF2B5EF4-FFF2-40B4-BE49-F238E27FC236}">
                <a16:creationId xmlns:a16="http://schemas.microsoft.com/office/drawing/2014/main" id="{0BEC194C-FBD2-EC9C-5CF6-D2A854AC925A}"/>
              </a:ext>
            </a:extLst>
          </p:cNvPr>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FAC3E241-4420-894F-80AC-0F2FDCFBB500}"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1534584" y="214313"/>
            <a:ext cx="10405533" cy="59182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4">
            <a:extLst>
              <a:ext uri="{FF2B5EF4-FFF2-40B4-BE49-F238E27FC236}">
                <a16:creationId xmlns:a16="http://schemas.microsoft.com/office/drawing/2014/main" id="{2F045F02-0256-158F-BBCF-3D1F38E4FF3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a:extLst>
              <a:ext uri="{FF2B5EF4-FFF2-40B4-BE49-F238E27FC236}">
                <a16:creationId xmlns:a16="http://schemas.microsoft.com/office/drawing/2014/main" id="{C25C6559-24FD-F675-A5B5-A192C4E37BF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id="{CFF6189F-F779-42D9-EDC9-6E3C4D8A152A}"/>
              </a:ext>
            </a:extLst>
          </p:cNvPr>
          <p:cNvSpPr>
            <a:spLocks noGrp="1" noChangeArrowheads="1"/>
          </p:cNvSpPr>
          <p:nvPr>
            <p:ph type="sldNum" sz="quarter" idx="12"/>
          </p:nvPr>
        </p:nvSpPr>
        <p:spPr>
          <a:ln/>
        </p:spPr>
        <p:txBody>
          <a:bodyPr/>
          <a:lstStyle>
            <a:lvl1pPr>
              <a:defRPr/>
            </a:lvl1pPr>
          </a:lstStyle>
          <a:p>
            <a:pPr>
              <a:defRPr/>
            </a:pPr>
            <a:fld id="{4579E331-87E2-7D4E-915E-498ECDDC0932}" type="slidenum">
              <a:rPr lang="zh-CN" altLang="en-US"/>
              <a:pPr>
                <a:defRPr/>
              </a:pPr>
              <a:t>‹#›</a:t>
            </a:fld>
            <a:endParaRPr lang="en-US" altLang="zh-CN"/>
          </a:p>
        </p:txBody>
      </p:sp>
    </p:spTree>
    <p:extLst>
      <p:ext uri="{BB962C8B-B14F-4D97-AF65-F5344CB8AC3E}">
        <p14:creationId xmlns:p14="http://schemas.microsoft.com/office/powerpoint/2010/main" val="1903535874"/>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DABBFB6-0AF3-92E5-586F-3D46C9A9B6E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a:extLst>
              <a:ext uri="{FF2B5EF4-FFF2-40B4-BE49-F238E27FC236}">
                <a16:creationId xmlns:a16="http://schemas.microsoft.com/office/drawing/2014/main" id="{7F862481-DE0E-E368-9713-E2795AF15F61}"/>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a:extLst>
              <a:ext uri="{FF2B5EF4-FFF2-40B4-BE49-F238E27FC236}">
                <a16:creationId xmlns:a16="http://schemas.microsoft.com/office/drawing/2014/main" id="{E723C0FF-E569-F7FD-44C1-2AD30DEAF3A7}"/>
              </a:ext>
            </a:extLst>
          </p:cNvPr>
          <p:cNvSpPr>
            <a:spLocks noGrp="1" noChangeArrowheads="1"/>
          </p:cNvSpPr>
          <p:nvPr>
            <p:ph type="sldNum" sz="quarter" idx="12"/>
          </p:nvPr>
        </p:nvSpPr>
        <p:spPr>
          <a:ln/>
        </p:spPr>
        <p:txBody>
          <a:bodyPr/>
          <a:lstStyle>
            <a:lvl1pPr>
              <a:defRPr/>
            </a:lvl1pPr>
          </a:lstStyle>
          <a:p>
            <a:pPr>
              <a:defRPr/>
            </a:pPr>
            <a:fld id="{22CFFBB9-2CE7-8040-93B3-83A75035C2F9}" type="slidenum">
              <a:rPr lang="zh-CN" altLang="en-US"/>
              <a:pPr>
                <a:defRPr/>
              </a:pPr>
              <a:t>‹#›</a:t>
            </a:fld>
            <a:endParaRPr lang="en-US" altLang="zh-CN"/>
          </a:p>
        </p:txBody>
      </p:sp>
    </p:spTree>
    <p:extLst>
      <p:ext uri="{BB962C8B-B14F-4D97-AF65-F5344CB8AC3E}">
        <p14:creationId xmlns:p14="http://schemas.microsoft.com/office/powerpoint/2010/main" val="1798354266"/>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1295401" y="574675"/>
            <a:ext cx="9910233" cy="693738"/>
          </a:xfrm>
        </p:spPr>
        <p:txBody>
          <a:bodyPr/>
          <a:lstStyle/>
          <a:p>
            <a:r>
              <a:rPr lang="zh-CN" altLang="en-US"/>
              <a:t>单击此处编辑母版标题样式</a:t>
            </a:r>
          </a:p>
        </p:txBody>
      </p:sp>
      <p:sp>
        <p:nvSpPr>
          <p:cNvPr id="3" name="图表占位符 2"/>
          <p:cNvSpPr>
            <a:spLocks noGrp="1"/>
          </p:cNvSpPr>
          <p:nvPr>
            <p:ph type="chart" idx="1"/>
          </p:nvPr>
        </p:nvSpPr>
        <p:spPr>
          <a:xfrm>
            <a:off x="575733" y="1449389"/>
            <a:ext cx="11125200" cy="4683125"/>
          </a:xfrm>
        </p:spPr>
        <p:txBody>
          <a:bodyPr/>
          <a:lstStyle/>
          <a:p>
            <a:pPr lvl="0"/>
            <a:endParaRPr lang="zh-CN" altLang="en-US" noProof="0"/>
          </a:p>
        </p:txBody>
      </p:sp>
      <p:sp>
        <p:nvSpPr>
          <p:cNvPr id="4" name="Rectangle 4">
            <a:extLst>
              <a:ext uri="{FF2B5EF4-FFF2-40B4-BE49-F238E27FC236}">
                <a16:creationId xmlns:a16="http://schemas.microsoft.com/office/drawing/2014/main" id="{8FAEDF95-468F-B2CC-EAAF-374EBF972A2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975B5B6A-7B13-0774-E466-A2E3817345CD}"/>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24E35AA1-F36F-9788-4CD9-FA3CD533ECD4}"/>
              </a:ext>
            </a:extLst>
          </p:cNvPr>
          <p:cNvSpPr>
            <a:spLocks noGrp="1" noChangeArrowheads="1"/>
          </p:cNvSpPr>
          <p:nvPr>
            <p:ph type="sldNum" sz="quarter" idx="12"/>
          </p:nvPr>
        </p:nvSpPr>
        <p:spPr>
          <a:ln/>
        </p:spPr>
        <p:txBody>
          <a:bodyPr/>
          <a:lstStyle>
            <a:lvl1pPr>
              <a:defRPr/>
            </a:lvl1pPr>
          </a:lstStyle>
          <a:p>
            <a:pPr>
              <a:defRPr/>
            </a:pPr>
            <a:fld id="{975782C1-87E5-E244-A227-C851AA885184}" type="slidenum">
              <a:rPr lang="zh-CN" altLang="en-US"/>
              <a:pPr>
                <a:defRPr/>
              </a:pPr>
              <a:t>‹#›</a:t>
            </a:fld>
            <a:endParaRPr lang="en-US" altLang="zh-CN"/>
          </a:p>
        </p:txBody>
      </p:sp>
    </p:spTree>
    <p:extLst>
      <p:ext uri="{BB962C8B-B14F-4D97-AF65-F5344CB8AC3E}">
        <p14:creationId xmlns:p14="http://schemas.microsoft.com/office/powerpoint/2010/main" val="3028684331"/>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95401" y="574675"/>
            <a:ext cx="9910233" cy="693738"/>
          </a:xfrm>
        </p:spPr>
        <p:txBody>
          <a:bodyPr/>
          <a:lstStyle/>
          <a:p>
            <a:r>
              <a:rPr lang="zh-CN" altLang="en-US"/>
              <a:t>单击此处编辑母版标题样式</a:t>
            </a:r>
          </a:p>
        </p:txBody>
      </p:sp>
      <p:sp>
        <p:nvSpPr>
          <p:cNvPr id="3" name="内容占位符 2"/>
          <p:cNvSpPr>
            <a:spLocks noGrp="1"/>
          </p:cNvSpPr>
          <p:nvPr>
            <p:ph idx="1"/>
          </p:nvPr>
        </p:nvSpPr>
        <p:spPr>
          <a:xfrm>
            <a:off x="575733" y="1449389"/>
            <a:ext cx="11125200" cy="468312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F1F1C251-411C-3706-2C5C-2616C2F5549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70F670BE-DBA3-3C92-AD2C-CBC4088AAAE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DD8A3A91-19AA-A20D-2F97-ABE4528E807A}"/>
              </a:ext>
            </a:extLst>
          </p:cNvPr>
          <p:cNvSpPr>
            <a:spLocks noGrp="1" noChangeArrowheads="1"/>
          </p:cNvSpPr>
          <p:nvPr>
            <p:ph type="sldNum" sz="quarter" idx="12"/>
          </p:nvPr>
        </p:nvSpPr>
        <p:spPr>
          <a:ln/>
        </p:spPr>
        <p:txBody>
          <a:bodyPr/>
          <a:lstStyle>
            <a:lvl1pPr>
              <a:defRPr/>
            </a:lvl1pPr>
          </a:lstStyle>
          <a:p>
            <a:pPr>
              <a:defRPr/>
            </a:pPr>
            <a:fld id="{87E9704A-CF7C-1B44-94F1-03CC81C1F7C3}" type="slidenum">
              <a:rPr lang="zh-CN" altLang="en-US"/>
              <a:pPr>
                <a:defRPr/>
              </a:pPr>
              <a:t>‹#›</a:t>
            </a:fld>
            <a:endParaRPr lang="en-US" altLang="zh-CN"/>
          </a:p>
        </p:txBody>
      </p:sp>
    </p:spTree>
    <p:extLst>
      <p:ext uri="{BB962C8B-B14F-4D97-AF65-F5344CB8AC3E}">
        <p14:creationId xmlns:p14="http://schemas.microsoft.com/office/powerpoint/2010/main" val="95826957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4A647ED-518D-0B69-081C-A34129E5074E}"/>
              </a:ext>
            </a:extLst>
          </p:cNvPr>
          <p:cNvSpPr>
            <a:spLocks noGrp="1" noChangeArrowheads="1"/>
          </p:cNvSpPr>
          <p:nvPr>
            <p:ph type="title"/>
          </p:nvPr>
        </p:nvSpPr>
        <p:spPr bwMode="auto">
          <a:xfrm>
            <a:off x="1295400" y="574675"/>
            <a:ext cx="9910763"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B6741EAC-D8F9-F3B4-D467-B4F8BC0345FF}"/>
              </a:ext>
            </a:extLst>
          </p:cNvPr>
          <p:cNvSpPr>
            <a:spLocks noGrp="1" noChangeArrowheads="1"/>
          </p:cNvSpPr>
          <p:nvPr>
            <p:ph type="body" idx="1"/>
          </p:nvPr>
        </p:nvSpPr>
        <p:spPr bwMode="auto">
          <a:xfrm>
            <a:off x="576263" y="1449388"/>
            <a:ext cx="11125200"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83332" name="Rectangle 4">
            <a:extLst>
              <a:ext uri="{FF2B5EF4-FFF2-40B4-BE49-F238E27FC236}">
                <a16:creationId xmlns:a16="http://schemas.microsoft.com/office/drawing/2014/main" id="{0D0A791F-991C-E64C-DD9D-99BB6E4B6FA5}"/>
              </a:ext>
            </a:extLst>
          </p:cNvPr>
          <p:cNvSpPr>
            <a:spLocks noGrp="1" noChangeArrowheads="1"/>
          </p:cNvSpPr>
          <p:nvPr>
            <p:ph type="dt" sz="half" idx="2"/>
          </p:nvPr>
        </p:nvSpPr>
        <p:spPr bwMode="auto">
          <a:xfrm>
            <a:off x="1549400"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b="0">
                <a:latin typeface="Arial" charset="0"/>
                <a:ea typeface="+mn-ea"/>
              </a:defRPr>
            </a:lvl1pPr>
          </a:lstStyle>
          <a:p>
            <a:pPr>
              <a:defRPr/>
            </a:pPr>
            <a:endParaRPr lang="en-US" altLang="zh-CN"/>
          </a:p>
        </p:txBody>
      </p:sp>
      <p:sp>
        <p:nvSpPr>
          <p:cNvPr id="483333" name="Rectangle 5">
            <a:extLst>
              <a:ext uri="{FF2B5EF4-FFF2-40B4-BE49-F238E27FC236}">
                <a16:creationId xmlns:a16="http://schemas.microsoft.com/office/drawing/2014/main" id="{44E04F0C-D68B-79D0-9037-5368B3813C7C}"/>
              </a:ext>
            </a:extLst>
          </p:cNvPr>
          <p:cNvSpPr>
            <a:spLocks noGrp="1" noChangeArrowheads="1"/>
          </p:cNvSpPr>
          <p:nvPr>
            <p:ph type="ftr" sz="quarter" idx="3"/>
          </p:nvPr>
        </p:nvSpPr>
        <p:spPr bwMode="auto">
          <a:xfrm>
            <a:off x="4876800" y="6243638"/>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b="0">
                <a:latin typeface="Arial" charset="0"/>
                <a:ea typeface="+mn-ea"/>
              </a:defRPr>
            </a:lvl1pPr>
          </a:lstStyle>
          <a:p>
            <a:pPr>
              <a:defRPr/>
            </a:pPr>
            <a:endParaRPr lang="en-US" altLang="zh-CN"/>
          </a:p>
        </p:txBody>
      </p:sp>
      <p:sp>
        <p:nvSpPr>
          <p:cNvPr id="483334" name="Rectangle 6">
            <a:extLst>
              <a:ext uri="{FF2B5EF4-FFF2-40B4-BE49-F238E27FC236}">
                <a16:creationId xmlns:a16="http://schemas.microsoft.com/office/drawing/2014/main" id="{0BDDEF1A-73F0-FD17-8CD3-E16A00D66E94}"/>
              </a:ext>
            </a:extLst>
          </p:cNvPr>
          <p:cNvSpPr>
            <a:spLocks noGrp="1" noChangeArrowheads="1"/>
          </p:cNvSpPr>
          <p:nvPr>
            <p:ph type="sldNum" sz="quarter" idx="4"/>
          </p:nvPr>
        </p:nvSpPr>
        <p:spPr bwMode="auto">
          <a:xfrm>
            <a:off x="939006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fld id="{787A5E74-3CB5-9E4A-9B64-04266965AA9F}" type="slidenum">
              <a:rPr lang="zh-CN" altLang="en-US"/>
              <a:pPr>
                <a:defRPr/>
              </a:pPr>
              <a:t>‹#›</a:t>
            </a:fld>
            <a:endParaRPr lang="en-US" altLang="zh-CN"/>
          </a:p>
        </p:txBody>
      </p:sp>
      <p:pic>
        <p:nvPicPr>
          <p:cNvPr id="1031" name="Picture 13" descr="chinet-logo new">
            <a:extLst>
              <a:ext uri="{FF2B5EF4-FFF2-40B4-BE49-F238E27FC236}">
                <a16:creationId xmlns:a16="http://schemas.microsoft.com/office/drawing/2014/main" id="{6FCFF643-BB0B-37C5-66B3-9244BB0FAE5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l="8266" t="64488" r="55780" b="21863"/>
          <a:stretch>
            <a:fillRect/>
          </a:stretch>
        </p:blipFill>
        <p:spPr bwMode="auto">
          <a:xfrm>
            <a:off x="334963" y="112713"/>
            <a:ext cx="1774825"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791D139D-0098-4504-51FC-E48C9DCBE3AD}"/>
              </a:ext>
            </a:extLst>
          </p:cNvPr>
          <p:cNvSpPr>
            <a:spLocks/>
          </p:cNvSpPr>
          <p:nvPr userDrawn="1"/>
        </p:nvSpPr>
        <p:spPr bwMode="auto">
          <a:xfrm>
            <a:off x="0" y="6308725"/>
            <a:ext cx="12192000" cy="549275"/>
          </a:xfrm>
          <a:prstGeom prst="rect">
            <a:avLst/>
          </a:prstGeom>
          <a:solidFill>
            <a:srgbClr val="98002E"/>
          </a:solidFill>
          <a:ln>
            <a:noFill/>
          </a:ln>
        </p:spPr>
        <p:txBody>
          <a:bodyPr lIns="0" tIns="0" bIns="0" anchor="ctr"/>
          <a:lstStyle>
            <a:lvl1pPr eaLnBrk="0" hangingPunct="0">
              <a:defRPr sz="2400" b="1">
                <a:solidFill>
                  <a:schemeClr val="tx1"/>
                </a:solidFill>
                <a:latin typeface="Arial" panose="020B0604020202020204" pitchFamily="34" charset="0"/>
                <a:ea typeface="宋体" panose="02010600030101010101" pitchFamily="2" charset="-122"/>
              </a:defRPr>
            </a:lvl1pPr>
            <a:lvl2pPr marL="742950" indent="-285750" eaLnBrk="0" hangingPunct="0">
              <a:defRPr sz="2400" b="1">
                <a:solidFill>
                  <a:schemeClr val="tx1"/>
                </a:solidFill>
                <a:latin typeface="Arial" panose="020B0604020202020204" pitchFamily="34" charset="0"/>
                <a:ea typeface="宋体" panose="02010600030101010101" pitchFamily="2" charset="-122"/>
              </a:defRPr>
            </a:lvl2pPr>
            <a:lvl3pPr marL="1143000" indent="-228600" eaLnBrk="0" hangingPunct="0">
              <a:defRPr sz="2400" b="1">
                <a:solidFill>
                  <a:schemeClr val="tx1"/>
                </a:solidFill>
                <a:latin typeface="Arial" panose="020B0604020202020204" pitchFamily="34" charset="0"/>
                <a:ea typeface="宋体" panose="02010600030101010101" pitchFamily="2" charset="-122"/>
              </a:defRPr>
            </a:lvl3pPr>
            <a:lvl4pPr marL="1600200" indent="-228600" eaLnBrk="0" hangingPunct="0">
              <a:defRPr sz="2400" b="1">
                <a:solidFill>
                  <a:schemeClr val="tx1"/>
                </a:solidFill>
                <a:latin typeface="Arial" panose="020B0604020202020204" pitchFamily="34" charset="0"/>
                <a:ea typeface="宋体" panose="02010600030101010101" pitchFamily="2" charset="-122"/>
              </a:defRPr>
            </a:lvl4pPr>
            <a:lvl5pPr marL="2057400" indent="-228600" eaLnBrk="0" hangingPunct="0">
              <a:defRPr sz="24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宋体" panose="02010600030101010101" pitchFamily="2" charset="-122"/>
              </a:defRPr>
            </a:lvl9pPr>
          </a:lstStyle>
          <a:p>
            <a:pPr eaLnBrk="1" hangingPunct="1">
              <a:defRPr/>
            </a:pPr>
            <a:endParaRPr lang="en-US" altLang="zh-CN" sz="1200" b="0">
              <a:solidFill>
                <a:schemeClr val="bg1"/>
              </a:solidFill>
              <a:latin typeface="Calibri" panose="020F050202020403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transition spd="slow">
    <p:random/>
  </p:transition>
  <p:txStyles>
    <p:title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Calibri" pitchFamily="34" charset="0"/>
          <a:ea typeface="楷体_GB2312" pitchFamily="49" charset="-122"/>
          <a:cs typeface="楷体_GB2312"/>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Calibri" pitchFamily="34" charset="0"/>
          <a:ea typeface="楷体_GB2312" pitchFamily="49" charset="-122"/>
          <a:cs typeface="楷体_GB2312"/>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Calibri" pitchFamily="34" charset="0"/>
          <a:ea typeface="楷体_GB2312" pitchFamily="49" charset="-122"/>
          <a:cs typeface="楷体_GB2312"/>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Calibri" pitchFamily="34" charset="0"/>
          <a:ea typeface="楷体_GB2312" pitchFamily="49" charset="-122"/>
          <a:cs typeface="楷体_GB2312"/>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itchFamily="34" charset="0"/>
          <a:ea typeface="楷体_GB2312" pitchFamily="49" charset="-122"/>
          <a:cs typeface="楷体_GB2312"/>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whonet.org/software.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7" name="组合 1">
            <a:extLst>
              <a:ext uri="{FF2B5EF4-FFF2-40B4-BE49-F238E27FC236}">
                <a16:creationId xmlns:a16="http://schemas.microsoft.com/office/drawing/2014/main" id="{08DFF555-266F-A83D-832B-478EE6EA9938}"/>
              </a:ext>
            </a:extLst>
          </p:cNvPr>
          <p:cNvGrpSpPr>
            <a:grpSpLocks/>
          </p:cNvGrpSpPr>
          <p:nvPr/>
        </p:nvGrpSpPr>
        <p:grpSpPr bwMode="auto">
          <a:xfrm>
            <a:off x="0" y="1089025"/>
            <a:ext cx="12192000" cy="5624513"/>
            <a:chOff x="0" y="1089025"/>
            <a:chExt cx="12192000" cy="5624513"/>
          </a:xfrm>
        </p:grpSpPr>
        <p:sp>
          <p:nvSpPr>
            <p:cNvPr id="9223" name="Rectangle 7">
              <a:extLst>
                <a:ext uri="{FF2B5EF4-FFF2-40B4-BE49-F238E27FC236}">
                  <a16:creationId xmlns:a16="http://schemas.microsoft.com/office/drawing/2014/main" id="{8B52CBF3-C555-698D-488C-30AF1165CAC1}"/>
                </a:ext>
              </a:extLst>
            </p:cNvPr>
            <p:cNvSpPr>
              <a:spLocks noChangeArrowheads="1"/>
            </p:cNvSpPr>
            <p:nvPr/>
          </p:nvSpPr>
          <p:spPr bwMode="auto">
            <a:xfrm>
              <a:off x="0" y="1268413"/>
              <a:ext cx="12192000" cy="5445125"/>
            </a:xfrm>
            <a:prstGeom prst="rect">
              <a:avLst/>
            </a:prstGeom>
            <a:solidFill>
              <a:srgbClr val="98002E"/>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endParaRPr lang="zh-CN" altLang="en-US" sz="1800">
                <a:solidFill>
                  <a:srgbClr val="FFFFFF"/>
                </a:solidFill>
                <a:latin typeface="Arial" panose="020B0604020202020204" pitchFamily="34" charset="0"/>
                <a:ea typeface="宋体" panose="02010600030101010101" pitchFamily="2" charset="-122"/>
                <a:cs typeface="Arial" panose="020B0604020202020204" pitchFamily="34" charset="0"/>
              </a:endParaRPr>
            </a:p>
          </p:txBody>
        </p:sp>
        <p:sp>
          <p:nvSpPr>
            <p:cNvPr id="9224" name="Rectangle 8">
              <a:extLst>
                <a:ext uri="{FF2B5EF4-FFF2-40B4-BE49-F238E27FC236}">
                  <a16:creationId xmlns:a16="http://schemas.microsoft.com/office/drawing/2014/main" id="{046039F9-BA17-F362-27C0-D9468052C139}"/>
                </a:ext>
              </a:extLst>
            </p:cNvPr>
            <p:cNvSpPr>
              <a:spLocks noChangeArrowheads="1"/>
            </p:cNvSpPr>
            <p:nvPr/>
          </p:nvSpPr>
          <p:spPr bwMode="auto">
            <a:xfrm>
              <a:off x="0" y="1089025"/>
              <a:ext cx="12192000" cy="179388"/>
            </a:xfrm>
            <a:prstGeom prst="rect">
              <a:avLst/>
            </a:prstGeom>
            <a:solidFill>
              <a:srgbClr val="00AE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endParaRPr lang="en-US" altLang="en-US" sz="1800">
                <a:solidFill>
                  <a:srgbClr val="FFFFFF"/>
                </a:solidFill>
                <a:latin typeface="Arial" panose="020B0604020202020204" pitchFamily="34" charset="0"/>
                <a:ea typeface="宋体" panose="02010600030101010101" pitchFamily="2" charset="-122"/>
                <a:cs typeface="Arial" panose="020B0604020202020204" pitchFamily="34" charset="0"/>
              </a:endParaRPr>
            </a:p>
          </p:txBody>
        </p:sp>
      </p:grpSp>
      <p:sp>
        <p:nvSpPr>
          <p:cNvPr id="9218" name="Rectangle 10">
            <a:extLst>
              <a:ext uri="{FF2B5EF4-FFF2-40B4-BE49-F238E27FC236}">
                <a16:creationId xmlns:a16="http://schemas.microsoft.com/office/drawing/2014/main" id="{0D95831A-4760-CB4A-B2C1-AF14F40374A4}"/>
              </a:ext>
            </a:extLst>
          </p:cNvPr>
          <p:cNvSpPr>
            <a:spLocks noChangeArrowheads="1"/>
          </p:cNvSpPr>
          <p:nvPr/>
        </p:nvSpPr>
        <p:spPr bwMode="auto">
          <a:xfrm>
            <a:off x="0" y="2316163"/>
            <a:ext cx="121920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lnSpc>
                <a:spcPct val="115000"/>
              </a:lnSpc>
              <a:spcBef>
                <a:spcPct val="0"/>
              </a:spcBef>
              <a:buClrTx/>
              <a:buSzTx/>
              <a:buFontTx/>
              <a:buNone/>
            </a:pPr>
            <a:r>
              <a:rPr lang="en-US" altLang="zh-CN" sz="2800" b="1" dirty="0" err="1">
                <a:solidFill>
                  <a:srgbClr val="FFFF00"/>
                </a:solidFill>
                <a:ea typeface="微软雅黑" panose="020B0503020204020204" pitchFamily="34" charset="-122"/>
              </a:rPr>
              <a:t>CHINET</a:t>
            </a:r>
            <a:r>
              <a:rPr lang="en-US" altLang="zh-CN" sz="2800" b="1" dirty="0">
                <a:solidFill>
                  <a:srgbClr val="FFFF00"/>
                </a:solidFill>
                <a:ea typeface="微软雅黑" panose="020B0503020204020204" pitchFamily="34" charset="-122"/>
              </a:rPr>
              <a:t> 2024</a:t>
            </a:r>
            <a:r>
              <a:rPr lang="zh-CN" altLang="en-US" sz="2800" b="1" dirty="0">
                <a:solidFill>
                  <a:srgbClr val="FFFF00"/>
                </a:solidFill>
                <a:ea typeface="微软雅黑" panose="020B0503020204020204" pitchFamily="34" charset="-122"/>
              </a:rPr>
              <a:t>年细菌耐药监测结果</a:t>
            </a:r>
            <a:br>
              <a:rPr lang="zh-CN" altLang="en-US" sz="2800" b="1" dirty="0">
                <a:solidFill>
                  <a:srgbClr val="FFFF00"/>
                </a:solidFill>
                <a:ea typeface="微软雅黑" panose="020B0503020204020204" pitchFamily="34" charset="-122"/>
              </a:rPr>
            </a:br>
            <a:r>
              <a:rPr lang="zh-CN" altLang="en-US" b="1" dirty="0">
                <a:solidFill>
                  <a:srgbClr val="FFFF00"/>
                </a:solidFill>
                <a:ea typeface="微软雅黑" panose="020B0503020204020204" pitchFamily="34" charset="-122"/>
              </a:rPr>
              <a:t>（</a:t>
            </a:r>
            <a:r>
              <a:rPr lang="en-US" altLang="zh-CN" b="1" dirty="0">
                <a:solidFill>
                  <a:srgbClr val="FFFF00"/>
                </a:solidFill>
                <a:ea typeface="微软雅黑" panose="020B0503020204020204" pitchFamily="34" charset="-122"/>
              </a:rPr>
              <a:t>2024</a:t>
            </a:r>
            <a:r>
              <a:rPr lang="zh-CN" altLang="en-US" b="1" dirty="0">
                <a:solidFill>
                  <a:srgbClr val="FFFF00"/>
                </a:solidFill>
                <a:ea typeface="微软雅黑" panose="020B0503020204020204" pitchFamily="34" charset="-122"/>
              </a:rPr>
              <a:t>年</a:t>
            </a:r>
            <a:r>
              <a:rPr lang="en-US" altLang="zh-CN" b="1" dirty="0">
                <a:solidFill>
                  <a:srgbClr val="FFFF00"/>
                </a:solidFill>
                <a:ea typeface="微软雅黑" panose="020B0503020204020204" pitchFamily="34" charset="-122"/>
              </a:rPr>
              <a:t>1-12</a:t>
            </a:r>
            <a:r>
              <a:rPr lang="zh-CN" altLang="en-US" b="1" dirty="0">
                <a:solidFill>
                  <a:srgbClr val="FFFF00"/>
                </a:solidFill>
                <a:ea typeface="微软雅黑" panose="020B0503020204020204" pitchFamily="34" charset="-122"/>
              </a:rPr>
              <a:t>月）</a:t>
            </a:r>
          </a:p>
        </p:txBody>
      </p:sp>
      <p:sp>
        <p:nvSpPr>
          <p:cNvPr id="9219" name="Rectangle 10">
            <a:extLst>
              <a:ext uri="{FF2B5EF4-FFF2-40B4-BE49-F238E27FC236}">
                <a16:creationId xmlns:a16="http://schemas.microsoft.com/office/drawing/2014/main" id="{201FF411-2B8E-B87D-57A4-35BF943270F7}"/>
              </a:ext>
            </a:extLst>
          </p:cNvPr>
          <p:cNvSpPr>
            <a:spLocks noChangeArrowheads="1"/>
          </p:cNvSpPr>
          <p:nvPr/>
        </p:nvSpPr>
        <p:spPr bwMode="auto">
          <a:xfrm>
            <a:off x="0" y="4326897"/>
            <a:ext cx="1219200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lnSpc>
                <a:spcPct val="120000"/>
              </a:lnSpc>
              <a:spcBef>
                <a:spcPct val="0"/>
              </a:spcBef>
              <a:buClrTx/>
              <a:buSzTx/>
              <a:buFontTx/>
              <a:buNone/>
            </a:pPr>
            <a:r>
              <a:rPr lang="zh-CN" altLang="en-US" sz="2000" dirty="0">
                <a:solidFill>
                  <a:schemeClr val="bg1"/>
                </a:solidFill>
                <a:ea typeface="楷体" panose="02010609060101010101" pitchFamily="49" charset="-122"/>
                <a:cs typeface="Calibri" panose="020F0502020204030204" pitchFamily="34" charset="0"/>
              </a:rPr>
              <a:t>丁丽</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郭燕</a:t>
            </a:r>
            <a:r>
              <a:rPr lang="en-US" altLang="zh-CN" sz="2000" dirty="0">
                <a:solidFill>
                  <a:schemeClr val="bg1"/>
                </a:solidFill>
                <a:ea typeface="楷体" panose="02010609060101010101" pitchFamily="49" charset="-122"/>
                <a:cs typeface="Calibri" panose="020F0502020204030204" pitchFamily="34" charset="0"/>
              </a:rPr>
              <a:t>,</a:t>
            </a:r>
            <a:r>
              <a:rPr lang="zh-CN" altLang="en-US" sz="2000" dirty="0">
                <a:solidFill>
                  <a:schemeClr val="bg1"/>
                </a:solidFill>
                <a:ea typeface="楷体" panose="02010609060101010101" pitchFamily="49" charset="-122"/>
                <a:cs typeface="Calibri" panose="020F0502020204030204" pitchFamily="34" charset="0"/>
              </a:rPr>
              <a:t> 吴湜</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杨洋</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尹丹丹</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韩仁如</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申思权</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杜金烨</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许秀文</a:t>
            </a:r>
            <a:r>
              <a:rPr lang="en-US" altLang="zh-CN" sz="2000" dirty="0">
                <a:solidFill>
                  <a:schemeClr val="bg1"/>
                </a:solidFill>
                <a:ea typeface="楷体" panose="02010609060101010101" pitchFamily="49" charset="-122"/>
                <a:cs typeface="Calibri" panose="020F0502020204030204" pitchFamily="34" charset="0"/>
              </a:rPr>
              <a:t>,</a:t>
            </a:r>
            <a:r>
              <a:rPr lang="zh-CN" altLang="en-US" sz="2000" dirty="0">
                <a:solidFill>
                  <a:schemeClr val="bg1"/>
                </a:solidFill>
                <a:ea typeface="楷体" panose="02010609060101010101" pitchFamily="49" charset="-122"/>
                <a:cs typeface="Calibri" panose="020F0502020204030204" pitchFamily="34" charset="0"/>
              </a:rPr>
              <a:t>胡付品</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朱德妹</a:t>
            </a:r>
            <a:r>
              <a:rPr lang="en-US" altLang="zh-CN" sz="2000" dirty="0">
                <a:solidFill>
                  <a:schemeClr val="bg1"/>
                </a:solidFill>
                <a:ea typeface="楷体" panose="02010609060101010101" pitchFamily="49" charset="-122"/>
                <a:cs typeface="Calibri" panose="020F0502020204030204" pitchFamily="34" charset="0"/>
              </a:rPr>
              <a:t>, </a:t>
            </a:r>
            <a:r>
              <a:rPr lang="zh-CN" altLang="en-US" sz="2000" dirty="0">
                <a:solidFill>
                  <a:schemeClr val="bg1"/>
                </a:solidFill>
                <a:ea typeface="楷体" panose="02010609060101010101" pitchFamily="49" charset="-122"/>
                <a:cs typeface="Calibri" panose="020F0502020204030204" pitchFamily="34" charset="0"/>
              </a:rPr>
              <a:t>汪复</a:t>
            </a:r>
            <a:r>
              <a:rPr lang="en-US" altLang="zh-CN" sz="2000" dirty="0">
                <a:solidFill>
                  <a:schemeClr val="bg1"/>
                </a:solidFill>
                <a:ea typeface="楷体" panose="02010609060101010101" pitchFamily="49" charset="-122"/>
                <a:cs typeface="Calibri" panose="020F0502020204030204" pitchFamily="34" charset="0"/>
              </a:rPr>
              <a:t>  </a:t>
            </a:r>
          </a:p>
          <a:p>
            <a:pPr algn="ctr" eaLnBrk="1" hangingPunct="1">
              <a:lnSpc>
                <a:spcPct val="120000"/>
              </a:lnSpc>
              <a:spcBef>
                <a:spcPct val="0"/>
              </a:spcBef>
              <a:buClrTx/>
              <a:buSzTx/>
              <a:buFontTx/>
              <a:buNone/>
            </a:pPr>
            <a:r>
              <a:rPr lang="en-US" altLang="zh-CN" sz="2000" dirty="0">
                <a:solidFill>
                  <a:schemeClr val="bg1"/>
                </a:solidFill>
                <a:ea typeface="楷体" panose="02010609060101010101" pitchFamily="49" charset="-122"/>
                <a:cs typeface="Calibri" panose="020F0502020204030204" pitchFamily="34" charset="0"/>
              </a:rPr>
              <a:t>CHINET</a:t>
            </a:r>
            <a:r>
              <a:rPr lang="zh-CN" altLang="en-US" sz="2000" dirty="0">
                <a:solidFill>
                  <a:schemeClr val="bg1"/>
                </a:solidFill>
                <a:ea typeface="楷体" panose="02010609060101010101" pitchFamily="49" charset="-122"/>
                <a:cs typeface="Calibri" panose="020F0502020204030204" pitchFamily="34" charset="0"/>
              </a:rPr>
              <a:t>中国细菌耐药监测网全体成员单位</a:t>
            </a:r>
            <a:endParaRPr lang="en-US" altLang="zh-CN" sz="2000" dirty="0">
              <a:solidFill>
                <a:schemeClr val="bg1"/>
              </a:solidFill>
              <a:ea typeface="楷体" panose="02010609060101010101" pitchFamily="49" charset="-122"/>
              <a:cs typeface="Calibri" panose="020F0502020204030204" pitchFamily="34" charset="0"/>
            </a:endParaRPr>
          </a:p>
          <a:p>
            <a:pPr algn="ctr" eaLnBrk="1" hangingPunct="1">
              <a:lnSpc>
                <a:spcPct val="120000"/>
              </a:lnSpc>
              <a:spcBef>
                <a:spcPct val="0"/>
              </a:spcBef>
              <a:buClrTx/>
              <a:buSzTx/>
              <a:buFontTx/>
              <a:buNone/>
            </a:pPr>
            <a:r>
              <a:rPr lang="en-US" altLang="zh-CN" sz="2000" dirty="0">
                <a:solidFill>
                  <a:schemeClr val="bg1"/>
                </a:solidFill>
                <a:ea typeface="楷体" panose="02010609060101010101" pitchFamily="49" charset="-122"/>
                <a:cs typeface="Calibri" panose="020F0502020204030204" pitchFamily="34" charset="0"/>
              </a:rPr>
              <a:t>www.chinets.com</a:t>
            </a:r>
          </a:p>
        </p:txBody>
      </p:sp>
      <p:sp>
        <p:nvSpPr>
          <p:cNvPr id="9220" name="Text Box 15">
            <a:extLst>
              <a:ext uri="{FF2B5EF4-FFF2-40B4-BE49-F238E27FC236}">
                <a16:creationId xmlns:a16="http://schemas.microsoft.com/office/drawing/2014/main" id="{4AC4848F-82C4-2ABF-6D51-E22A94F6B56E}"/>
              </a:ext>
            </a:extLst>
          </p:cNvPr>
          <p:cNvSpPr txBox="1">
            <a:spLocks noChangeArrowheads="1"/>
          </p:cNvSpPr>
          <p:nvPr/>
        </p:nvSpPr>
        <p:spPr bwMode="auto">
          <a:xfrm>
            <a:off x="334963" y="831850"/>
            <a:ext cx="4030662"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en-US" altLang="zh-CN" sz="1400" b="1">
                <a:ea typeface="宋体" panose="02010600030101010101" pitchFamily="2" charset="-122"/>
              </a:rPr>
              <a:t>China Antimicrobial Surveillance Network (CHINET) </a:t>
            </a:r>
            <a:endParaRPr lang="zh-CN" altLang="en-US" sz="1400" b="1">
              <a:ea typeface="宋体" panose="02010600030101010101" pitchFamily="2" charset="-122"/>
            </a:endParaRPr>
          </a:p>
        </p:txBody>
      </p:sp>
      <p:pic>
        <p:nvPicPr>
          <p:cNvPr id="9221" name="Picture 9" descr="华山医院">
            <a:extLst>
              <a:ext uri="{FF2B5EF4-FFF2-40B4-BE49-F238E27FC236}">
                <a16:creationId xmlns:a16="http://schemas.microsoft.com/office/drawing/2014/main" id="{B913750B-945D-EF8B-5E31-4B5E4F641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908" t="5167" r="12712" b="7210"/>
          <a:stretch>
            <a:fillRect/>
          </a:stretch>
        </p:blipFill>
        <p:spPr bwMode="auto">
          <a:xfrm>
            <a:off x="9869488" y="127000"/>
            <a:ext cx="728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254" descr="研究所logo">
            <a:extLst>
              <a:ext uri="{FF2B5EF4-FFF2-40B4-BE49-F238E27FC236}">
                <a16:creationId xmlns:a16="http://schemas.microsoft.com/office/drawing/2014/main" id="{12C4AAB8-348B-9A20-5EAF-CE19E684C0E3}"/>
              </a:ext>
            </a:extLst>
          </p:cNvPr>
          <p:cNvPicPr>
            <a:picLocks noChangeAspect="1" noChangeArrowheads="1"/>
          </p:cNvPicPr>
          <p:nvPr/>
        </p:nvPicPr>
        <p:blipFill>
          <a:blip r:embed="rId4">
            <a:clrChange>
              <a:clrFrom>
                <a:srgbClr val="FEFAFB"/>
              </a:clrFrom>
              <a:clrTo>
                <a:srgbClr val="FEFAFB">
                  <a:alpha val="0"/>
                </a:srgbClr>
              </a:clrTo>
            </a:clrChange>
            <a:extLst>
              <a:ext uri="{28A0092B-C50C-407E-A947-70E740481C1C}">
                <a14:useLocalDpi xmlns:a14="http://schemas.microsoft.com/office/drawing/2010/main" val="0"/>
              </a:ext>
            </a:extLst>
          </a:blip>
          <a:srcRect l="5815" t="7925" r="8514" b="13257"/>
          <a:stretch>
            <a:fillRect/>
          </a:stretch>
        </p:blipFill>
        <p:spPr bwMode="auto">
          <a:xfrm>
            <a:off x="10726738" y="133350"/>
            <a:ext cx="1309687"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1">
            <a:extLst>
              <a:ext uri="{FF2B5EF4-FFF2-40B4-BE49-F238E27FC236}">
                <a16:creationId xmlns:a16="http://schemas.microsoft.com/office/drawing/2014/main" id="{696C20D4-55F2-4A48-FF47-31652F4C33EB}"/>
              </a:ext>
            </a:extLst>
          </p:cNvPr>
          <p:cNvSpPr>
            <a:spLocks noGrp="1" noChangeArrowheads="1"/>
          </p:cNvSpPr>
          <p:nvPr>
            <p:ph type="title"/>
          </p:nvPr>
        </p:nvSpPr>
        <p:spPr>
          <a:xfrm>
            <a:off x="2135188" y="255588"/>
            <a:ext cx="9361487" cy="539750"/>
          </a:xfrm>
        </p:spPr>
        <p:txBody>
          <a:bodyPr/>
          <a:lstStyle/>
          <a:p>
            <a:pPr eaLnBrk="1" hangingPunct="1"/>
            <a:r>
              <a:rPr lang="zh-CN" altLang="en-US" sz="2400" b="1" dirty="0"/>
              <a:t>致谢所有一直以来大力支持</a:t>
            </a:r>
            <a:r>
              <a:rPr lang="en-US" altLang="zh-CN" sz="2400" b="1" dirty="0" err="1"/>
              <a:t>CHINET</a:t>
            </a:r>
            <a:r>
              <a:rPr lang="zh-CN" altLang="en-US" sz="2400" b="1" dirty="0"/>
              <a:t>网发展的单位和个人</a:t>
            </a:r>
          </a:p>
        </p:txBody>
      </p:sp>
      <p:sp>
        <p:nvSpPr>
          <p:cNvPr id="10242" name="矩形: 圆角 1">
            <a:extLst>
              <a:ext uri="{FF2B5EF4-FFF2-40B4-BE49-F238E27FC236}">
                <a16:creationId xmlns:a16="http://schemas.microsoft.com/office/drawing/2014/main" id="{45BC3C91-AC39-085E-34DC-1F23574B0867}"/>
              </a:ext>
            </a:extLst>
          </p:cNvPr>
          <p:cNvSpPr>
            <a:spLocks noChangeArrowheads="1"/>
          </p:cNvSpPr>
          <p:nvPr/>
        </p:nvSpPr>
        <p:spPr bwMode="auto">
          <a:xfrm>
            <a:off x="334963" y="1628775"/>
            <a:ext cx="11582400" cy="4430713"/>
          </a:xfrm>
          <a:prstGeom prst="roundRect">
            <a:avLst>
              <a:gd name="adj" fmla="val 1718"/>
            </a:avLst>
          </a:prstGeom>
          <a:noFill/>
          <a:ln w="19050" algn="ctr">
            <a:solidFill>
              <a:srgbClr val="3C777D"/>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endParaRPr lang="zh-CN" altLang="en-US" sz="1800" b="1">
              <a:latin typeface="Tahoma" panose="020B0604030504040204" pitchFamily="34" charset="0"/>
              <a:ea typeface="宋体" panose="02010600030101010101" pitchFamily="2" charset="-122"/>
            </a:endParaRPr>
          </a:p>
        </p:txBody>
      </p:sp>
      <p:sp>
        <p:nvSpPr>
          <p:cNvPr id="10243" name="文本框 6">
            <a:extLst>
              <a:ext uri="{FF2B5EF4-FFF2-40B4-BE49-F238E27FC236}">
                <a16:creationId xmlns:a16="http://schemas.microsoft.com/office/drawing/2014/main" id="{60AFAE5F-BA78-238D-1DCD-8E4AFF1329ED}"/>
              </a:ext>
            </a:extLst>
          </p:cNvPr>
          <p:cNvSpPr txBox="1">
            <a:spLocks noChangeArrowheads="1"/>
          </p:cNvSpPr>
          <p:nvPr/>
        </p:nvSpPr>
        <p:spPr bwMode="auto">
          <a:xfrm>
            <a:off x="334963" y="1089025"/>
            <a:ext cx="1158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a:spcBef>
                <a:spcPct val="0"/>
              </a:spcBef>
              <a:buClrTx/>
              <a:buSzTx/>
              <a:buFontTx/>
              <a:buNone/>
            </a:pPr>
            <a:r>
              <a:rPr lang="zh-CN" altLang="en-US" sz="1800" b="1">
                <a:solidFill>
                  <a:srgbClr val="FF0000"/>
                </a:solidFill>
                <a:latin typeface="微软雅黑" panose="020B0503020204020204" pitchFamily="34" charset="-122"/>
                <a:ea typeface="微软雅黑" panose="020B0503020204020204" pitchFamily="34" charset="-122"/>
              </a:rPr>
              <a:t>版权申明：本监测网数据由成员单位共享，禁止他人未经授权使用本网数据用于文章发表，违者必究。</a:t>
            </a:r>
            <a:endParaRPr lang="zh-CN" altLang="en-US" sz="1800" b="1">
              <a:solidFill>
                <a:srgbClr val="FF0000"/>
              </a:solidFill>
              <a:latin typeface="Arial" panose="020B0604020202020204" pitchFamily="34" charset="0"/>
              <a:ea typeface="宋体" panose="02010600030101010101" pitchFamily="2" charset="-122"/>
            </a:endParaRPr>
          </a:p>
        </p:txBody>
      </p:sp>
      <p:pic>
        <p:nvPicPr>
          <p:cNvPr id="10245" name="Picture 23" descr="qrcode_for_gh_95deb6337ab1_430">
            <a:extLst>
              <a:ext uri="{FF2B5EF4-FFF2-40B4-BE49-F238E27FC236}">
                <a16:creationId xmlns:a16="http://schemas.microsoft.com/office/drawing/2014/main" id="{B088A587-4B68-8EF2-A914-B1BCC7ECF9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586" t="5586" r="5536" b="5536"/>
          <a:stretch>
            <a:fillRect/>
          </a:stretch>
        </p:blipFill>
        <p:spPr bwMode="auto">
          <a:xfrm>
            <a:off x="9620250" y="3249613"/>
            <a:ext cx="1981200"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矩形 1">
            <a:extLst>
              <a:ext uri="{FF2B5EF4-FFF2-40B4-BE49-F238E27FC236}">
                <a16:creationId xmlns:a16="http://schemas.microsoft.com/office/drawing/2014/main" id="{BDA0EFD2-8D9B-48EA-9603-41F0A5482F94}"/>
              </a:ext>
            </a:extLst>
          </p:cNvPr>
          <p:cNvSpPr>
            <a:spLocks noChangeArrowheads="1"/>
          </p:cNvSpPr>
          <p:nvPr/>
        </p:nvSpPr>
        <p:spPr bwMode="auto">
          <a:xfrm>
            <a:off x="7442200" y="6429375"/>
            <a:ext cx="464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en-US" altLang="zh-CN" sz="1400" b="1">
                <a:solidFill>
                  <a:schemeClr val="bg1"/>
                </a:solidFill>
                <a:latin typeface="微软雅黑" panose="020B0503020204020204" pitchFamily="34" charset="-122"/>
                <a:ea typeface="微软雅黑" panose="020B0503020204020204" pitchFamily="34" charset="-122"/>
              </a:rPr>
              <a:t>PPT</a:t>
            </a:r>
            <a:r>
              <a:rPr lang="zh-CN" altLang="en-US" sz="1400" b="1">
                <a:solidFill>
                  <a:schemeClr val="bg1"/>
                </a:solidFill>
                <a:latin typeface="微软雅黑" panose="020B0503020204020204" pitchFamily="34" charset="-122"/>
                <a:ea typeface="微软雅黑" panose="020B0503020204020204" pitchFamily="34" charset="-122"/>
              </a:rPr>
              <a:t>下载地址：http://www.chinets.com/Document</a:t>
            </a:r>
          </a:p>
        </p:txBody>
      </p:sp>
      <p:sp>
        <p:nvSpPr>
          <p:cNvPr id="10247" name="Rectangle 2">
            <a:extLst>
              <a:ext uri="{FF2B5EF4-FFF2-40B4-BE49-F238E27FC236}">
                <a16:creationId xmlns:a16="http://schemas.microsoft.com/office/drawing/2014/main" id="{67ECEA6A-2652-6717-1D11-DE8894066F39}"/>
              </a:ext>
            </a:extLst>
          </p:cNvPr>
          <p:cNvSpPr>
            <a:spLocks noChangeArrowheads="1"/>
          </p:cNvSpPr>
          <p:nvPr/>
        </p:nvSpPr>
        <p:spPr bwMode="auto">
          <a:xfrm>
            <a:off x="9491663" y="2509838"/>
            <a:ext cx="21891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a:lnSpc>
                <a:spcPct val="150000"/>
              </a:lnSpc>
              <a:spcBef>
                <a:spcPct val="0"/>
              </a:spcBef>
              <a:buClrTx/>
              <a:buSzTx/>
              <a:buFontTx/>
              <a:buNone/>
            </a:pPr>
            <a:r>
              <a:rPr lang="en-US" altLang="zh-CN" sz="1600" b="1">
                <a:solidFill>
                  <a:srgbClr val="0000FF"/>
                </a:solidFill>
                <a:ea typeface="微软雅黑" panose="020B0503020204020204" pitchFamily="34" charset="-122"/>
              </a:rPr>
              <a:t>CHINET</a:t>
            </a:r>
            <a:r>
              <a:rPr lang="zh-CN" altLang="en-US" sz="1600" b="1">
                <a:solidFill>
                  <a:srgbClr val="0000FF"/>
                </a:solidFill>
                <a:ea typeface="微软雅黑" panose="020B0503020204020204" pitchFamily="34" charset="-122"/>
              </a:rPr>
              <a:t>数据云：</a:t>
            </a:r>
            <a:endParaRPr lang="en-US" altLang="zh-CN" sz="1600" b="1">
              <a:solidFill>
                <a:srgbClr val="0000FF"/>
              </a:solidFill>
              <a:ea typeface="微软雅黑" panose="020B0503020204020204" pitchFamily="34" charset="-122"/>
            </a:endParaRPr>
          </a:p>
          <a:p>
            <a:pPr algn="ctr">
              <a:lnSpc>
                <a:spcPct val="150000"/>
              </a:lnSpc>
              <a:spcBef>
                <a:spcPct val="0"/>
              </a:spcBef>
              <a:buClrTx/>
              <a:buSzTx/>
              <a:buFontTx/>
              <a:buNone/>
            </a:pPr>
            <a:r>
              <a:rPr lang="zh-CN" altLang="en-US" sz="1600" b="1">
                <a:solidFill>
                  <a:srgbClr val="FF0000"/>
                </a:solidFill>
                <a:ea typeface="微软雅黑" panose="020B0503020204020204" pitchFamily="34" charset="-122"/>
              </a:rPr>
              <a:t>创新思维，改变模式</a:t>
            </a:r>
          </a:p>
        </p:txBody>
      </p:sp>
      <p:pic>
        <p:nvPicPr>
          <p:cNvPr id="4" name="图片 3">
            <a:extLst>
              <a:ext uri="{FF2B5EF4-FFF2-40B4-BE49-F238E27FC236}">
                <a16:creationId xmlns:a16="http://schemas.microsoft.com/office/drawing/2014/main" id="{15506036-BF12-92A8-BF9D-C4220766C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203" y="1865100"/>
            <a:ext cx="9103460" cy="4054770"/>
          </a:xfrm>
          <a:prstGeom prst="rect">
            <a:avLst/>
          </a:prstGeom>
        </p:spPr>
      </p:pic>
    </p:spTree>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B2E262-5A6E-8A85-089B-3BBCA804210B}"/>
              </a:ext>
            </a:extLst>
          </p:cNvPr>
          <p:cNvSpPr>
            <a:spLocks noGrp="1"/>
          </p:cNvSpPr>
          <p:nvPr>
            <p:ph type="title"/>
          </p:nvPr>
        </p:nvSpPr>
        <p:spPr>
          <a:xfrm>
            <a:off x="2315517" y="211590"/>
            <a:ext cx="9541219" cy="514026"/>
          </a:xfrm>
        </p:spPr>
        <p:txBody>
          <a:bodyPr/>
          <a:lstStyle/>
          <a:p>
            <a:r>
              <a:rPr lang="en-US" altLang="zh-CN" sz="2400" b="1" kern="1200" dirty="0">
                <a:cs typeface="Times New Roman" panose="02020603050405020304" pitchFamily="18" charset="0"/>
              </a:rPr>
              <a:t>CHINET</a:t>
            </a:r>
            <a:r>
              <a:rPr lang="zh-CN" altLang="en-US" sz="2400" b="1" kern="1200" dirty="0">
                <a:cs typeface="Times New Roman" panose="02020603050405020304" pitchFamily="18" charset="0"/>
              </a:rPr>
              <a:t>中国细菌耐药监测网成员单位负责人名单（排名不分先后）</a:t>
            </a:r>
          </a:p>
        </p:txBody>
      </p:sp>
      <p:sp>
        <p:nvSpPr>
          <p:cNvPr id="5" name="文本框 4">
            <a:extLst>
              <a:ext uri="{FF2B5EF4-FFF2-40B4-BE49-F238E27FC236}">
                <a16:creationId xmlns:a16="http://schemas.microsoft.com/office/drawing/2014/main" id="{E42B94A2-409A-CFBC-AEDC-598622F1A7D5}"/>
              </a:ext>
            </a:extLst>
          </p:cNvPr>
          <p:cNvSpPr txBox="1"/>
          <p:nvPr/>
        </p:nvSpPr>
        <p:spPr>
          <a:xfrm>
            <a:off x="7698240" y="6403276"/>
            <a:ext cx="4295770" cy="369332"/>
          </a:xfrm>
          <a:prstGeom prst="rect">
            <a:avLst/>
          </a:prstGeom>
          <a:noFill/>
        </p:spPr>
        <p:txBody>
          <a:bodyPr wrap="square" anchor="ctr">
            <a:spAutoFit/>
          </a:bodyPr>
          <a:lstStyle/>
          <a:p>
            <a:pPr algn="r"/>
            <a:r>
              <a:rPr lang="zh-CN" altLang="en-US" sz="1800" dirty="0">
                <a:solidFill>
                  <a:schemeClr val="bg1"/>
                </a:solidFill>
                <a:latin typeface="Calibri" panose="020F0502020204030204" pitchFamily="34" charset="0"/>
                <a:cs typeface="Calibri" panose="020F0502020204030204" pitchFamily="34" charset="0"/>
              </a:rPr>
              <a:t>https://www.chinets.com/Team/Index</a:t>
            </a:r>
          </a:p>
        </p:txBody>
      </p:sp>
      <p:pic>
        <p:nvPicPr>
          <p:cNvPr id="7" name="图片 6">
            <a:extLst>
              <a:ext uri="{FF2B5EF4-FFF2-40B4-BE49-F238E27FC236}">
                <a16:creationId xmlns:a16="http://schemas.microsoft.com/office/drawing/2014/main" id="{CF24521E-0164-42E1-BB61-C92CE6D31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532" y="1463954"/>
            <a:ext cx="5591308" cy="4362081"/>
          </a:xfrm>
          <a:prstGeom prst="rect">
            <a:avLst/>
          </a:prstGeom>
        </p:spPr>
      </p:pic>
      <p:pic>
        <p:nvPicPr>
          <p:cNvPr id="9" name="图片 8">
            <a:extLst>
              <a:ext uri="{FF2B5EF4-FFF2-40B4-BE49-F238E27FC236}">
                <a16:creationId xmlns:a16="http://schemas.microsoft.com/office/drawing/2014/main" id="{A501B038-9258-6100-0079-1531E836C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2873" y="1892207"/>
            <a:ext cx="6300805" cy="3588108"/>
          </a:xfrm>
          <a:prstGeom prst="rect">
            <a:avLst/>
          </a:prstGeom>
        </p:spPr>
      </p:pic>
    </p:spTree>
    <p:extLst>
      <p:ext uri="{BB962C8B-B14F-4D97-AF65-F5344CB8AC3E}">
        <p14:creationId xmlns:p14="http://schemas.microsoft.com/office/powerpoint/2010/main" val="3106373440"/>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25C8CF65-7F25-D0B6-F140-0F33025E3743}"/>
              </a:ext>
            </a:extLst>
          </p:cNvPr>
          <p:cNvSpPr>
            <a:spLocks noGrp="1" noChangeArrowheads="1"/>
          </p:cNvSpPr>
          <p:nvPr>
            <p:ph type="title" idx="4294967295"/>
          </p:nvPr>
        </p:nvSpPr>
        <p:spPr>
          <a:xfrm>
            <a:off x="3756025" y="368300"/>
            <a:ext cx="6911975" cy="450850"/>
          </a:xfrm>
        </p:spPr>
        <p:txBody>
          <a:bodyPr/>
          <a:lstStyle/>
          <a:p>
            <a:pPr eaLnBrk="1" hangingPunct="1"/>
            <a:r>
              <a:rPr lang="zh-CN" altLang="en-US" sz="2400" b="1">
                <a:solidFill>
                  <a:srgbClr val="3333FF"/>
                </a:solidFill>
              </a:rPr>
              <a:t>材料与方法</a:t>
            </a:r>
          </a:p>
        </p:txBody>
      </p:sp>
      <p:sp>
        <p:nvSpPr>
          <p:cNvPr id="11266" name="Rectangle 3">
            <a:extLst>
              <a:ext uri="{FF2B5EF4-FFF2-40B4-BE49-F238E27FC236}">
                <a16:creationId xmlns:a16="http://schemas.microsoft.com/office/drawing/2014/main" id="{5C694F7B-5329-399B-F2EC-AA555B040ECB}"/>
              </a:ext>
            </a:extLst>
          </p:cNvPr>
          <p:cNvSpPr>
            <a:spLocks noGrp="1" noChangeArrowheads="1"/>
          </p:cNvSpPr>
          <p:nvPr>
            <p:ph idx="4294967295"/>
          </p:nvPr>
        </p:nvSpPr>
        <p:spPr>
          <a:xfrm>
            <a:off x="695310" y="943512"/>
            <a:ext cx="10801379" cy="5220660"/>
          </a:xfrm>
        </p:spPr>
        <p:txBody>
          <a:bodyPr/>
          <a:lstStyle/>
          <a:p>
            <a:pPr eaLnBrk="1" hangingPunct="1">
              <a:lnSpc>
                <a:spcPts val="3100"/>
              </a:lnSpc>
              <a:spcBef>
                <a:spcPct val="0"/>
              </a:spcBef>
            </a:pPr>
            <a:r>
              <a:rPr lang="zh-CN" altLang="en-US" sz="2000" b="1" dirty="0">
                <a:solidFill>
                  <a:schemeClr val="bg2"/>
                </a:solidFill>
                <a:ea typeface="楷体" panose="02010609060101010101" pitchFamily="49" charset="-122"/>
              </a:rPr>
              <a:t>细菌</a:t>
            </a:r>
          </a:p>
          <a:p>
            <a:pPr lvl="1" eaLnBrk="1" hangingPunct="1">
              <a:lnSpc>
                <a:spcPts val="3100"/>
              </a:lnSpc>
              <a:spcBef>
                <a:spcPct val="0"/>
              </a:spcBef>
              <a:buClr>
                <a:srgbClr val="7F7F7F"/>
              </a:buClr>
              <a:buFont typeface="Wingdings" pitchFamily="2" charset="2"/>
              <a:buChar char="p"/>
            </a:pPr>
            <a:r>
              <a:rPr lang="en-US" altLang="zh-CN" sz="2000" dirty="0">
                <a:solidFill>
                  <a:schemeClr val="bg2"/>
                </a:solidFill>
                <a:ea typeface="楷体" panose="02010609060101010101" pitchFamily="49" charset="-122"/>
              </a:rPr>
              <a:t>2024.1.1- 12.31</a:t>
            </a:r>
            <a:r>
              <a:rPr lang="zh-CN" altLang="en-US" sz="2000" dirty="0">
                <a:solidFill>
                  <a:schemeClr val="bg2"/>
                </a:solidFill>
                <a:ea typeface="楷体" panose="02010609060101010101" pitchFamily="49" charset="-122"/>
              </a:rPr>
              <a:t>临床分离株</a:t>
            </a: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剔除同一患者分离的重复菌株（血液和脑脊液标本除外）</a:t>
            </a: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剔除非无菌体液分离的凝固酶阴性葡萄球菌和草绿色链球菌</a:t>
            </a: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剔除厌氧菌、真菌、分枝杆菌、支原体及其他非监测需要菌株</a:t>
            </a: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按统一方案进行抗微生物药物敏感性试验 </a:t>
            </a:r>
          </a:p>
          <a:p>
            <a:pPr eaLnBrk="1" hangingPunct="1">
              <a:lnSpc>
                <a:spcPts val="3100"/>
              </a:lnSpc>
              <a:spcBef>
                <a:spcPct val="0"/>
              </a:spcBef>
            </a:pPr>
            <a:r>
              <a:rPr lang="zh-CN" altLang="en-US" sz="2000" b="1" dirty="0">
                <a:solidFill>
                  <a:schemeClr val="bg2"/>
                </a:solidFill>
                <a:ea typeface="楷体" panose="02010609060101010101" pitchFamily="49" charset="-122"/>
              </a:rPr>
              <a:t>药敏试验</a:t>
            </a: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纸片扩散法</a:t>
            </a:r>
            <a:endParaRPr lang="en-US" altLang="zh-CN" sz="2000" dirty="0">
              <a:solidFill>
                <a:schemeClr val="bg2"/>
              </a:solidFill>
              <a:ea typeface="楷体" panose="02010609060101010101" pitchFamily="49" charset="-122"/>
            </a:endParaRP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自动化药敏系统、肉汤微量稀释法</a:t>
            </a: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质控菌：大肠埃希菌</a:t>
            </a:r>
            <a:r>
              <a:rPr lang="en-US" altLang="zh-CN" sz="2000" dirty="0">
                <a:solidFill>
                  <a:schemeClr val="bg2"/>
                </a:solidFill>
                <a:ea typeface="楷体" panose="02010609060101010101" pitchFamily="49" charset="-122"/>
              </a:rPr>
              <a:t>ATCC 25922</a:t>
            </a:r>
            <a:r>
              <a:rPr lang="zh-CN" altLang="en-US" sz="2000" dirty="0">
                <a:solidFill>
                  <a:schemeClr val="bg2"/>
                </a:solidFill>
                <a:ea typeface="楷体" panose="02010609060101010101" pitchFamily="49" charset="-122"/>
              </a:rPr>
              <a:t>、铜绿假单胞菌</a:t>
            </a:r>
            <a:r>
              <a:rPr lang="en-US" altLang="zh-CN" sz="2000" dirty="0">
                <a:solidFill>
                  <a:schemeClr val="bg2"/>
                </a:solidFill>
                <a:ea typeface="楷体" panose="02010609060101010101" pitchFamily="49" charset="-122"/>
              </a:rPr>
              <a:t>ATCC 27853</a:t>
            </a:r>
            <a:r>
              <a:rPr lang="zh-CN" altLang="en-US" sz="2000" dirty="0">
                <a:solidFill>
                  <a:schemeClr val="bg2"/>
                </a:solidFill>
                <a:ea typeface="楷体" panose="02010609060101010101" pitchFamily="49" charset="-122"/>
              </a:rPr>
              <a:t>、金葡菌</a:t>
            </a:r>
            <a:r>
              <a:rPr lang="en-US" altLang="zh-CN" sz="2000" dirty="0">
                <a:solidFill>
                  <a:schemeClr val="bg2"/>
                </a:solidFill>
                <a:ea typeface="楷体" panose="02010609060101010101" pitchFamily="49" charset="-122"/>
              </a:rPr>
              <a:t>ATCC 25923</a:t>
            </a:r>
            <a:r>
              <a:rPr lang="zh-CN" altLang="en-US" sz="2000" dirty="0">
                <a:solidFill>
                  <a:schemeClr val="bg2"/>
                </a:solidFill>
                <a:ea typeface="楷体" panose="02010609060101010101" pitchFamily="49" charset="-122"/>
              </a:rPr>
              <a:t>、金葡菌</a:t>
            </a:r>
            <a:r>
              <a:rPr lang="en-US" altLang="zh-CN" sz="2000" dirty="0">
                <a:solidFill>
                  <a:schemeClr val="bg2"/>
                </a:solidFill>
                <a:ea typeface="楷体" panose="02010609060101010101" pitchFamily="49" charset="-122"/>
              </a:rPr>
              <a:t>ATCC 29213</a:t>
            </a:r>
            <a:r>
              <a:rPr lang="zh-CN" altLang="en-US" sz="2000" dirty="0">
                <a:solidFill>
                  <a:schemeClr val="bg2"/>
                </a:solidFill>
                <a:ea typeface="楷体" panose="02010609060101010101" pitchFamily="49" charset="-122"/>
              </a:rPr>
              <a:t>、粪肠球菌</a:t>
            </a:r>
            <a:r>
              <a:rPr lang="en-US" altLang="zh-CN" sz="2000" dirty="0">
                <a:solidFill>
                  <a:schemeClr val="bg2"/>
                </a:solidFill>
                <a:ea typeface="楷体" panose="02010609060101010101" pitchFamily="49" charset="-122"/>
              </a:rPr>
              <a:t>ATCC 29212</a:t>
            </a:r>
            <a:r>
              <a:rPr lang="zh-CN" altLang="en-US" sz="2000" dirty="0">
                <a:solidFill>
                  <a:schemeClr val="bg2"/>
                </a:solidFill>
                <a:ea typeface="楷体" panose="02010609060101010101" pitchFamily="49" charset="-122"/>
              </a:rPr>
              <a:t>、肺炎链球菌</a:t>
            </a:r>
            <a:r>
              <a:rPr lang="en-US" altLang="zh-CN" sz="2000" dirty="0">
                <a:solidFill>
                  <a:schemeClr val="bg2"/>
                </a:solidFill>
                <a:ea typeface="楷体" panose="02010609060101010101" pitchFamily="49" charset="-122"/>
              </a:rPr>
              <a:t>ATCC 49619</a:t>
            </a:r>
            <a:r>
              <a:rPr lang="zh-CN" altLang="en-US" sz="2000" dirty="0">
                <a:solidFill>
                  <a:schemeClr val="bg2"/>
                </a:solidFill>
                <a:ea typeface="楷体" panose="02010609060101010101" pitchFamily="49" charset="-122"/>
              </a:rPr>
              <a:t>和流感嗜血杆菌</a:t>
            </a:r>
            <a:r>
              <a:rPr lang="en-US" altLang="zh-CN" sz="2000" dirty="0">
                <a:solidFill>
                  <a:schemeClr val="bg2"/>
                </a:solidFill>
                <a:ea typeface="楷体" panose="02010609060101010101" pitchFamily="49" charset="-122"/>
              </a:rPr>
              <a:t>ATCC 49247</a:t>
            </a:r>
            <a:r>
              <a:rPr lang="zh-CN" altLang="en-US" sz="2000" dirty="0">
                <a:solidFill>
                  <a:schemeClr val="bg2"/>
                </a:solidFill>
                <a:ea typeface="楷体" panose="02010609060101010101" pitchFamily="49" charset="-122"/>
              </a:rPr>
              <a:t>等。</a:t>
            </a:r>
          </a:p>
          <a:p>
            <a:pPr eaLnBrk="1" hangingPunct="1">
              <a:lnSpc>
                <a:spcPts val="3100"/>
              </a:lnSpc>
              <a:spcBef>
                <a:spcPct val="0"/>
              </a:spcBef>
            </a:pPr>
            <a:r>
              <a:rPr lang="en-US" altLang="zh-CN" sz="2000" b="1" dirty="0">
                <a:solidFill>
                  <a:schemeClr val="bg2"/>
                </a:solidFill>
                <a:ea typeface="楷体" panose="02010609060101010101" pitchFamily="49" charset="-122"/>
              </a:rPr>
              <a:t>β</a:t>
            </a:r>
            <a:r>
              <a:rPr lang="zh-CN" altLang="en-US" sz="2000" b="1" dirty="0">
                <a:solidFill>
                  <a:schemeClr val="bg2"/>
                </a:solidFill>
                <a:ea typeface="楷体" panose="02010609060101010101" pitchFamily="49" charset="-122"/>
              </a:rPr>
              <a:t>内酰胺酶检测</a:t>
            </a:r>
          </a:p>
          <a:p>
            <a:pPr lvl="1" eaLnBrk="1" hangingPunct="1">
              <a:lnSpc>
                <a:spcPts val="31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头孢硝噻吩纸片法定性检测流感嗜血杆菌和卡他莫拉菌中的</a:t>
            </a:r>
            <a:r>
              <a:rPr lang="en-US" altLang="zh-CN" sz="2000" dirty="0">
                <a:solidFill>
                  <a:schemeClr val="bg2"/>
                </a:solidFill>
                <a:ea typeface="楷体" panose="02010609060101010101" pitchFamily="49" charset="-122"/>
              </a:rPr>
              <a:t>β-</a:t>
            </a:r>
            <a:r>
              <a:rPr lang="zh-CN" altLang="en-US" sz="2000" dirty="0">
                <a:solidFill>
                  <a:schemeClr val="bg2"/>
                </a:solidFill>
                <a:ea typeface="楷体" panose="02010609060101010101" pitchFamily="49" charset="-122"/>
              </a:rPr>
              <a:t>内酰胺酶 </a:t>
            </a:r>
          </a:p>
        </p:txBody>
      </p:sp>
    </p:spTree>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E324B6EB-9B48-6EB5-F44D-4D31C5C31B7A}"/>
              </a:ext>
            </a:extLst>
          </p:cNvPr>
          <p:cNvSpPr>
            <a:spLocks noGrp="1" noChangeArrowheads="1"/>
          </p:cNvSpPr>
          <p:nvPr>
            <p:ph type="title" idx="4294967295"/>
          </p:nvPr>
        </p:nvSpPr>
        <p:spPr>
          <a:xfrm>
            <a:off x="3395663" y="368300"/>
            <a:ext cx="8101012" cy="539750"/>
          </a:xfrm>
        </p:spPr>
        <p:txBody>
          <a:bodyPr/>
          <a:lstStyle/>
          <a:p>
            <a:pPr eaLnBrk="1" hangingPunct="1"/>
            <a:r>
              <a:rPr lang="zh-CN" altLang="en-US" sz="2400" b="1">
                <a:solidFill>
                  <a:srgbClr val="3333FF"/>
                </a:solidFill>
              </a:rPr>
              <a:t>材料与方法</a:t>
            </a:r>
          </a:p>
        </p:txBody>
      </p:sp>
      <p:sp>
        <p:nvSpPr>
          <p:cNvPr id="12290" name="Rectangle 3">
            <a:extLst>
              <a:ext uri="{FF2B5EF4-FFF2-40B4-BE49-F238E27FC236}">
                <a16:creationId xmlns:a16="http://schemas.microsoft.com/office/drawing/2014/main" id="{EF080742-0DD1-ACC4-D91A-A052B6970123}"/>
              </a:ext>
            </a:extLst>
          </p:cNvPr>
          <p:cNvSpPr>
            <a:spLocks noGrp="1" noChangeArrowheads="1"/>
          </p:cNvSpPr>
          <p:nvPr>
            <p:ph idx="4294967295"/>
          </p:nvPr>
        </p:nvSpPr>
        <p:spPr>
          <a:xfrm>
            <a:off x="695310" y="1088701"/>
            <a:ext cx="10621963" cy="5040313"/>
          </a:xfrm>
        </p:spPr>
        <p:txBody>
          <a:bodyPr/>
          <a:lstStyle/>
          <a:p>
            <a:pPr eaLnBrk="1" hangingPunct="1">
              <a:lnSpc>
                <a:spcPts val="3500"/>
              </a:lnSpc>
              <a:spcBef>
                <a:spcPct val="0"/>
              </a:spcBef>
            </a:pPr>
            <a:r>
              <a:rPr lang="zh-CN" altLang="en-US" sz="2000" b="1" dirty="0">
                <a:solidFill>
                  <a:schemeClr val="bg2"/>
                </a:solidFill>
                <a:ea typeface="楷体" panose="02010609060101010101" pitchFamily="49" charset="-122"/>
              </a:rPr>
              <a:t>青霉素不敏感肺炎链球菌的检测</a:t>
            </a:r>
          </a:p>
          <a:p>
            <a:pPr lvl="1" eaLnBrk="1" hangingPunct="1">
              <a:lnSpc>
                <a:spcPts val="35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苯唑西林纸片测定抑菌圈直径，≤</a:t>
            </a:r>
            <a:r>
              <a:rPr lang="en-US" altLang="zh-CN" sz="2000" dirty="0">
                <a:solidFill>
                  <a:schemeClr val="bg2"/>
                </a:solidFill>
                <a:ea typeface="楷体" panose="02010609060101010101" pitchFamily="49" charset="-122"/>
              </a:rPr>
              <a:t>19mm</a:t>
            </a:r>
            <a:r>
              <a:rPr lang="zh-CN" altLang="en-US" sz="2000" dirty="0">
                <a:solidFill>
                  <a:schemeClr val="bg2"/>
                </a:solidFill>
                <a:ea typeface="楷体" panose="02010609060101010101" pitchFamily="49" charset="-122"/>
              </a:rPr>
              <a:t>者进一步测定青霉素</a:t>
            </a:r>
            <a:r>
              <a:rPr lang="en-US" altLang="zh-CN" sz="2000" dirty="0">
                <a:solidFill>
                  <a:schemeClr val="bg2"/>
                </a:solidFill>
                <a:ea typeface="楷体" panose="02010609060101010101" pitchFamily="49" charset="-122"/>
              </a:rPr>
              <a:t>MIC</a:t>
            </a:r>
            <a:r>
              <a:rPr lang="zh-CN" altLang="en-US" sz="2000" dirty="0">
                <a:solidFill>
                  <a:schemeClr val="bg2"/>
                </a:solidFill>
                <a:ea typeface="楷体" panose="02010609060101010101" pitchFamily="49" charset="-122"/>
              </a:rPr>
              <a:t>值</a:t>
            </a:r>
            <a:endParaRPr lang="en-US" altLang="zh-CN" sz="2000" dirty="0">
              <a:solidFill>
                <a:schemeClr val="bg2"/>
              </a:solidFill>
              <a:ea typeface="楷体" panose="02010609060101010101" pitchFamily="49" charset="-122"/>
            </a:endParaRPr>
          </a:p>
          <a:p>
            <a:pPr lvl="1" eaLnBrk="1" hangingPunct="1">
              <a:lnSpc>
                <a:spcPts val="35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采用液体稀释法或</a:t>
            </a:r>
            <a:r>
              <a:rPr lang="en-US" altLang="zh-CN" sz="2000" dirty="0">
                <a:solidFill>
                  <a:schemeClr val="bg2"/>
                </a:solidFill>
                <a:ea typeface="楷体" panose="02010609060101010101" pitchFamily="49" charset="-122"/>
              </a:rPr>
              <a:t>E-test</a:t>
            </a:r>
            <a:r>
              <a:rPr lang="zh-CN" altLang="en-US" sz="2000" dirty="0">
                <a:solidFill>
                  <a:schemeClr val="bg2"/>
                </a:solidFill>
                <a:ea typeface="楷体" panose="02010609060101010101" pitchFamily="49" charset="-122"/>
              </a:rPr>
              <a:t>法测定青霉素</a:t>
            </a:r>
            <a:r>
              <a:rPr lang="en-US" altLang="zh-CN" sz="2000" dirty="0">
                <a:solidFill>
                  <a:schemeClr val="bg2"/>
                </a:solidFill>
                <a:ea typeface="楷体" panose="02010609060101010101" pitchFamily="49" charset="-122"/>
              </a:rPr>
              <a:t>MIC</a:t>
            </a:r>
            <a:r>
              <a:rPr lang="zh-CN" altLang="en-US" sz="2000" dirty="0">
                <a:solidFill>
                  <a:schemeClr val="bg2"/>
                </a:solidFill>
                <a:ea typeface="楷体" panose="02010609060101010101" pitchFamily="49" charset="-122"/>
              </a:rPr>
              <a:t>值</a:t>
            </a:r>
          </a:p>
          <a:p>
            <a:pPr eaLnBrk="1" hangingPunct="1">
              <a:lnSpc>
                <a:spcPts val="3500"/>
              </a:lnSpc>
              <a:spcBef>
                <a:spcPct val="0"/>
              </a:spcBef>
            </a:pPr>
            <a:r>
              <a:rPr lang="zh-CN" altLang="en-US" sz="2000" b="1" dirty="0">
                <a:solidFill>
                  <a:schemeClr val="bg2"/>
                </a:solidFill>
                <a:ea typeface="楷体" panose="02010609060101010101" pitchFamily="49" charset="-122"/>
              </a:rPr>
              <a:t>耐万古霉素肠球菌的检测</a:t>
            </a:r>
          </a:p>
          <a:p>
            <a:pPr lvl="1" eaLnBrk="1" hangingPunct="1">
              <a:lnSpc>
                <a:spcPts val="35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凡万古霉素纸片扩散法结果为不敏感的菌株，测定万古霉素和替考拉宁</a:t>
            </a:r>
            <a:r>
              <a:rPr lang="en-US" altLang="zh-CN" sz="2000" dirty="0">
                <a:solidFill>
                  <a:schemeClr val="bg2"/>
                </a:solidFill>
                <a:ea typeface="楷体" panose="02010609060101010101" pitchFamily="49" charset="-122"/>
              </a:rPr>
              <a:t>MIC</a:t>
            </a:r>
            <a:r>
              <a:rPr lang="zh-CN" altLang="en-US" sz="2000" dirty="0">
                <a:solidFill>
                  <a:schemeClr val="bg2"/>
                </a:solidFill>
                <a:ea typeface="楷体" panose="02010609060101010101" pitchFamily="49" charset="-122"/>
              </a:rPr>
              <a:t>确认，或以分子生物学方法明确基因型别。</a:t>
            </a:r>
          </a:p>
          <a:p>
            <a:pPr eaLnBrk="1" hangingPunct="1">
              <a:lnSpc>
                <a:spcPts val="3500"/>
              </a:lnSpc>
              <a:spcBef>
                <a:spcPct val="0"/>
              </a:spcBef>
            </a:pPr>
            <a:r>
              <a:rPr lang="zh-CN" altLang="en-US" sz="2000" b="1" dirty="0">
                <a:solidFill>
                  <a:schemeClr val="bg2"/>
                </a:solidFill>
                <a:ea typeface="楷体" panose="02010609060101010101" pitchFamily="49" charset="-122"/>
              </a:rPr>
              <a:t>少见耐药菌株需复核和确认，包括万古霉素、替考拉宁或利奈唑胺不敏感革兰阳性球菌等；</a:t>
            </a:r>
          </a:p>
          <a:p>
            <a:pPr eaLnBrk="1" hangingPunct="1">
              <a:lnSpc>
                <a:spcPts val="3500"/>
              </a:lnSpc>
              <a:spcBef>
                <a:spcPct val="0"/>
              </a:spcBef>
            </a:pPr>
            <a:r>
              <a:rPr lang="zh-CN" altLang="en-US" sz="2000" b="1" dirty="0">
                <a:solidFill>
                  <a:schemeClr val="bg2"/>
                </a:solidFill>
                <a:ea typeface="楷体" panose="02010609060101010101" pitchFamily="49" charset="-122"/>
              </a:rPr>
              <a:t>数据分析</a:t>
            </a:r>
          </a:p>
          <a:p>
            <a:pPr lvl="1" eaLnBrk="1" hangingPunct="1">
              <a:lnSpc>
                <a:spcPts val="3500"/>
              </a:lnSpc>
              <a:spcBef>
                <a:spcPct val="0"/>
              </a:spcBef>
              <a:buClr>
                <a:srgbClr val="7F7F7F"/>
              </a:buClr>
              <a:buFont typeface="Wingdings" pitchFamily="2" charset="2"/>
              <a:buChar char="p"/>
            </a:pPr>
            <a:r>
              <a:rPr lang="en-US" altLang="zh-CN" sz="2000" dirty="0">
                <a:solidFill>
                  <a:schemeClr val="bg2"/>
                </a:solidFill>
                <a:ea typeface="楷体" panose="02010609060101010101" pitchFamily="49" charset="-122"/>
              </a:rPr>
              <a:t>WHONET 5.6 </a:t>
            </a:r>
            <a:r>
              <a:rPr lang="zh-CN" altLang="en-US" sz="2000" dirty="0">
                <a:solidFill>
                  <a:schemeClr val="bg2"/>
                </a:solidFill>
                <a:ea typeface="楷体" panose="02010609060101010101" pitchFamily="49" charset="-122"/>
              </a:rPr>
              <a:t>软件 </a:t>
            </a:r>
            <a:r>
              <a:rPr lang="en-US" altLang="zh-CN" sz="2000" dirty="0">
                <a:solidFill>
                  <a:schemeClr val="bg2"/>
                </a:solidFill>
                <a:ea typeface="楷体" panose="02010609060101010101" pitchFamily="49" charset="-122"/>
              </a:rPr>
              <a:t>(</a:t>
            </a:r>
            <a:r>
              <a:rPr lang="en-US" altLang="zh-CN" sz="2000" dirty="0">
                <a:solidFill>
                  <a:schemeClr val="bg2"/>
                </a:solidFill>
                <a:ea typeface="楷体" panose="02010609060101010101" pitchFamily="49" charset="-122"/>
                <a:hlinkClick r:id="rId2"/>
              </a:rPr>
              <a:t>http://www.whonet.org/software.html</a:t>
            </a:r>
            <a:r>
              <a:rPr lang="en-US" altLang="zh-CN" sz="2000" dirty="0">
                <a:solidFill>
                  <a:schemeClr val="bg2"/>
                </a:solidFill>
                <a:ea typeface="楷体" panose="02010609060101010101" pitchFamily="49" charset="-122"/>
              </a:rPr>
              <a:t>)</a:t>
            </a:r>
          </a:p>
          <a:p>
            <a:pPr lvl="1" eaLnBrk="1" hangingPunct="1">
              <a:lnSpc>
                <a:spcPts val="3500"/>
              </a:lnSpc>
              <a:spcBef>
                <a:spcPct val="0"/>
              </a:spcBef>
              <a:buClr>
                <a:srgbClr val="7F7F7F"/>
              </a:buClr>
              <a:buFont typeface="Wingdings" pitchFamily="2" charset="2"/>
              <a:buChar char="p"/>
            </a:pPr>
            <a:r>
              <a:rPr lang="zh-CN" altLang="en-US" sz="2000" dirty="0">
                <a:solidFill>
                  <a:schemeClr val="bg2"/>
                </a:solidFill>
                <a:ea typeface="楷体" panose="02010609060101010101" pitchFamily="49" charset="-122"/>
              </a:rPr>
              <a:t>药敏试验判断标准：</a:t>
            </a:r>
            <a:r>
              <a:rPr lang="en-US" altLang="zh-CN" sz="2000" dirty="0">
                <a:solidFill>
                  <a:schemeClr val="bg2"/>
                </a:solidFill>
                <a:ea typeface="楷体" panose="02010609060101010101" pitchFamily="49" charset="-122"/>
              </a:rPr>
              <a:t>2024</a:t>
            </a:r>
            <a:r>
              <a:rPr lang="zh-CN" altLang="en-US" sz="2000" dirty="0">
                <a:solidFill>
                  <a:schemeClr val="bg2"/>
                </a:solidFill>
                <a:ea typeface="楷体" panose="02010609060101010101" pitchFamily="49" charset="-122"/>
              </a:rPr>
              <a:t>年版</a:t>
            </a:r>
            <a:r>
              <a:rPr lang="en-US" altLang="zh-CN" sz="2000" dirty="0">
                <a:solidFill>
                  <a:schemeClr val="bg2"/>
                </a:solidFill>
                <a:ea typeface="楷体" panose="02010609060101010101" pitchFamily="49" charset="-122"/>
              </a:rPr>
              <a:t>CLSI</a:t>
            </a:r>
            <a:r>
              <a:rPr lang="zh-CN" altLang="en-US" sz="2000" dirty="0">
                <a:solidFill>
                  <a:schemeClr val="bg2"/>
                </a:solidFill>
                <a:ea typeface="楷体" panose="02010609060101010101" pitchFamily="49" charset="-122"/>
              </a:rPr>
              <a:t>文件标准，依拉环素药敏试验判断标准参考</a:t>
            </a:r>
            <a:r>
              <a:rPr lang="en-US" altLang="zh-CN" sz="2000" dirty="0">
                <a:solidFill>
                  <a:schemeClr val="bg2"/>
                </a:solidFill>
                <a:ea typeface="楷体" panose="02010609060101010101" pitchFamily="49" charset="-122"/>
              </a:rPr>
              <a:t>ECAST</a:t>
            </a:r>
            <a:r>
              <a:rPr lang="zh-CN" altLang="en-US" sz="2000" dirty="0">
                <a:solidFill>
                  <a:schemeClr val="bg2"/>
                </a:solidFill>
                <a:ea typeface="楷体" panose="02010609060101010101" pitchFamily="49" charset="-122"/>
              </a:rPr>
              <a:t>于</a:t>
            </a:r>
            <a:r>
              <a:rPr lang="en-US" altLang="zh-CN" sz="2000" dirty="0">
                <a:solidFill>
                  <a:schemeClr val="bg2"/>
                </a:solidFill>
                <a:ea typeface="楷体" panose="02010609060101010101" pitchFamily="49" charset="-122"/>
              </a:rPr>
              <a:t>2024</a:t>
            </a:r>
            <a:r>
              <a:rPr lang="zh-CN" altLang="en-US" sz="2000" dirty="0">
                <a:solidFill>
                  <a:schemeClr val="bg2"/>
                </a:solidFill>
                <a:ea typeface="楷体" panose="02010609060101010101" pitchFamily="49" charset="-122"/>
              </a:rPr>
              <a:t>年发布的文件标准。</a:t>
            </a:r>
          </a:p>
        </p:txBody>
      </p:sp>
    </p:spTree>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a:extLst>
              <a:ext uri="{FF2B5EF4-FFF2-40B4-BE49-F238E27FC236}">
                <a16:creationId xmlns:a16="http://schemas.microsoft.com/office/drawing/2014/main" id="{100BE633-35CF-F5D7-C3EF-186B7954A887}"/>
              </a:ext>
            </a:extLst>
          </p:cNvPr>
          <p:cNvSpPr>
            <a:spLocks noGrp="1" noChangeArrowheads="1"/>
          </p:cNvSpPr>
          <p:nvPr>
            <p:ph type="title"/>
          </p:nvPr>
        </p:nvSpPr>
        <p:spPr>
          <a:xfrm>
            <a:off x="2460625" y="430213"/>
            <a:ext cx="8710613" cy="454025"/>
          </a:xfrm>
        </p:spPr>
        <p:txBody>
          <a:bodyPr/>
          <a:lstStyle/>
          <a:p>
            <a:r>
              <a:rPr lang="zh-CN" altLang="en-US" sz="2400" b="1" dirty="0">
                <a:solidFill>
                  <a:srgbClr val="3333FF"/>
                </a:solidFill>
              </a:rPr>
              <a:t>数据提交和处理流程</a:t>
            </a:r>
          </a:p>
        </p:txBody>
      </p:sp>
      <p:pic>
        <p:nvPicPr>
          <p:cNvPr id="5123" name="图片 3">
            <a:extLst>
              <a:ext uri="{FF2B5EF4-FFF2-40B4-BE49-F238E27FC236}">
                <a16:creationId xmlns:a16="http://schemas.microsoft.com/office/drawing/2014/main" id="{149CE0CE-BF13-BBB9-0F74-D7F3BAC7882C}"/>
              </a:ext>
            </a:extLst>
          </p:cNvPr>
          <p:cNvPicPr>
            <a:picLocks noChangeAspect="1"/>
          </p:cNvPicPr>
          <p:nvPr/>
        </p:nvPicPr>
        <p:blipFill>
          <a:blip r:embed="rId2">
            <a:extLst>
              <a:ext uri="{28A0092B-C50C-407E-A947-70E740481C1C}">
                <a14:useLocalDpi xmlns:a14="http://schemas.microsoft.com/office/drawing/2010/main" val="0"/>
              </a:ext>
            </a:extLst>
          </a:blip>
          <a:srcRect l="29939" t="16759" r="28418" b="9074"/>
          <a:stretch>
            <a:fillRect/>
          </a:stretch>
        </p:blipFill>
        <p:spPr bwMode="auto">
          <a:xfrm>
            <a:off x="7216775" y="1228725"/>
            <a:ext cx="4718050" cy="4727575"/>
          </a:xfrm>
          <a:prstGeom prst="rect">
            <a:avLst/>
          </a:prstGeom>
          <a:noFill/>
          <a:ln w="28575">
            <a:solidFill>
              <a:srgbClr val="3C7381"/>
            </a:solidFill>
            <a:miter lim="800000"/>
            <a:headEnd/>
            <a:tailEnd/>
          </a:ln>
          <a:extLst>
            <a:ext uri="{909E8E84-426E-40DD-AFC4-6F175D3DCCD1}">
              <a14:hiddenFill xmlns:a14="http://schemas.microsoft.com/office/drawing/2010/main">
                <a:solidFill>
                  <a:srgbClr val="FFFFFF"/>
                </a:solidFill>
              </a14:hiddenFill>
            </a:ext>
          </a:extLst>
        </p:spPr>
      </p:pic>
      <p:pic>
        <p:nvPicPr>
          <p:cNvPr id="5124" name="图片 5">
            <a:extLst>
              <a:ext uri="{FF2B5EF4-FFF2-40B4-BE49-F238E27FC236}">
                <a16:creationId xmlns:a16="http://schemas.microsoft.com/office/drawing/2014/main" id="{8A43F159-6053-8A99-BA5C-A1D1719C9C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25" y="1454150"/>
            <a:ext cx="6581775"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标题 1">
            <a:extLst>
              <a:ext uri="{FF2B5EF4-FFF2-40B4-BE49-F238E27FC236}">
                <a16:creationId xmlns:a16="http://schemas.microsoft.com/office/drawing/2014/main" id="{AAC15F24-0E6D-660E-21ED-3243078E8ED7}"/>
              </a:ext>
            </a:extLst>
          </p:cNvPr>
          <p:cNvSpPr txBox="1">
            <a:spLocks/>
          </p:cNvSpPr>
          <p:nvPr/>
        </p:nvSpPr>
        <p:spPr bwMode="auto">
          <a:xfrm>
            <a:off x="174625" y="981075"/>
            <a:ext cx="1979613" cy="452438"/>
          </a:xfrm>
          <a:prstGeom prst="rect">
            <a:avLst/>
          </a:prstGeom>
          <a:noFill/>
          <a:ln>
            <a:noFill/>
          </a:ln>
        </p:spPr>
        <p:txBody>
          <a:bodyPr anchor="b"/>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algn="l">
              <a:defRPr/>
            </a:pPr>
            <a:r>
              <a:rPr lang="zh-CN" altLang="en-US" sz="1800" b="1" kern="0" dirty="0">
                <a:solidFill>
                  <a:schemeClr val="bg2"/>
                </a:solidFill>
              </a:rPr>
              <a:t>数据信息</a:t>
            </a:r>
          </a:p>
        </p:txBody>
      </p:sp>
      <p:cxnSp>
        <p:nvCxnSpPr>
          <p:cNvPr id="5126" name="直接箭头连接符 9">
            <a:extLst>
              <a:ext uri="{FF2B5EF4-FFF2-40B4-BE49-F238E27FC236}">
                <a16:creationId xmlns:a16="http://schemas.microsoft.com/office/drawing/2014/main" id="{6DAAC789-1CDE-6A75-C640-56F2E2281565}"/>
              </a:ext>
            </a:extLst>
          </p:cNvPr>
          <p:cNvCxnSpPr>
            <a:cxnSpLocks noChangeShapeType="1"/>
          </p:cNvCxnSpPr>
          <p:nvPr/>
        </p:nvCxnSpPr>
        <p:spPr bwMode="auto">
          <a:xfrm>
            <a:off x="6786563" y="2479675"/>
            <a:ext cx="395287" cy="0"/>
          </a:xfrm>
          <a:prstGeom prst="straightConnector1">
            <a:avLst/>
          </a:prstGeom>
          <a:noFill/>
          <a:ln w="57150" algn="ctr">
            <a:solidFill>
              <a:srgbClr val="3C7381"/>
            </a:solidFill>
            <a:round/>
            <a:headEnd/>
            <a:tailEnd type="triangle" w="med" len="med"/>
          </a:ln>
          <a:extLst>
            <a:ext uri="{909E8E84-426E-40DD-AFC4-6F175D3DCCD1}">
              <a14:hiddenFill xmlns:a14="http://schemas.microsoft.com/office/drawing/2010/main">
                <a:noFill/>
              </a14:hiddenFill>
            </a:ext>
          </a:extLst>
        </p:spPr>
      </p:cxnSp>
      <p:sp>
        <p:nvSpPr>
          <p:cNvPr id="5127" name="文本框 5">
            <a:extLst>
              <a:ext uri="{FF2B5EF4-FFF2-40B4-BE49-F238E27FC236}">
                <a16:creationId xmlns:a16="http://schemas.microsoft.com/office/drawing/2014/main" id="{284F889D-9228-CC44-2101-6D5BE42BF724}"/>
              </a:ext>
            </a:extLst>
          </p:cNvPr>
          <p:cNvSpPr txBox="1">
            <a:spLocks noChangeArrowheads="1"/>
          </p:cNvSpPr>
          <p:nvPr/>
        </p:nvSpPr>
        <p:spPr bwMode="auto">
          <a:xfrm>
            <a:off x="9807575" y="4335463"/>
            <a:ext cx="2041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en-US" altLang="zh-CN" sz="1400" dirty="0">
                <a:solidFill>
                  <a:schemeClr val="bg2"/>
                </a:solidFill>
                <a:ea typeface="楷体" panose="02010609060101010101" pitchFamily="49" charset="-122"/>
                <a:cs typeface="Calibri" panose="020F0502020204030204" pitchFamily="34" charset="0"/>
              </a:rPr>
              <a:t>http://www.chinets.com</a:t>
            </a:r>
            <a:endParaRPr lang="zh-CN" altLang="en-US" sz="1400" dirty="0">
              <a:solidFill>
                <a:schemeClr val="bg2"/>
              </a:solidFill>
              <a:ea typeface="楷体" panose="02010609060101010101" pitchFamily="49" charset="-122"/>
              <a:cs typeface="Calibri" panose="020F0502020204030204" pitchFamily="34" charset="0"/>
            </a:endParaRPr>
          </a:p>
        </p:txBody>
      </p:sp>
      <p:sp>
        <p:nvSpPr>
          <p:cNvPr id="5128" name="文本框 1">
            <a:extLst>
              <a:ext uri="{FF2B5EF4-FFF2-40B4-BE49-F238E27FC236}">
                <a16:creationId xmlns:a16="http://schemas.microsoft.com/office/drawing/2014/main" id="{AD666808-2755-C5EF-6B30-98C9F4FE89B5}"/>
              </a:ext>
            </a:extLst>
          </p:cNvPr>
          <p:cNvSpPr txBox="1">
            <a:spLocks noChangeArrowheads="1"/>
          </p:cNvSpPr>
          <p:nvPr/>
        </p:nvSpPr>
        <p:spPr bwMode="auto">
          <a:xfrm>
            <a:off x="384175" y="4164013"/>
            <a:ext cx="1925638" cy="277812"/>
          </a:xfrm>
          <a:prstGeom prst="rect">
            <a:avLst/>
          </a:prstGeom>
          <a:noFill/>
          <a:ln w="28575">
            <a:solidFill>
              <a:srgbClr val="3C777D"/>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zh-CN" altLang="en-US" sz="1200" b="1" dirty="0">
                <a:solidFill>
                  <a:schemeClr val="bg2"/>
                </a:solidFill>
                <a:latin typeface="微软雅黑" panose="020B0503020204020204" pitchFamily="34" charset="-122"/>
                <a:ea typeface="微软雅黑" panose="020B0503020204020204" pitchFamily="34" charset="-122"/>
              </a:rPr>
              <a:t>被动监测：约</a:t>
            </a:r>
            <a:r>
              <a:rPr lang="en-US" altLang="zh-CN" sz="1200" b="1" dirty="0">
                <a:solidFill>
                  <a:schemeClr val="bg2"/>
                </a:solidFill>
                <a:latin typeface="微软雅黑" panose="020B0503020204020204" pitchFamily="34" charset="-122"/>
                <a:ea typeface="微软雅黑" panose="020B0503020204020204" pitchFamily="34" charset="-122"/>
              </a:rPr>
              <a:t>40</a:t>
            </a:r>
            <a:r>
              <a:rPr lang="zh-CN" altLang="en-US" sz="1200" b="1" dirty="0">
                <a:solidFill>
                  <a:schemeClr val="bg2"/>
                </a:solidFill>
                <a:latin typeface="微软雅黑" panose="020B0503020204020204" pitchFamily="34" charset="-122"/>
                <a:ea typeface="微软雅黑" panose="020B0503020204020204" pitchFamily="34" charset="-122"/>
              </a:rPr>
              <a:t>万株</a:t>
            </a:r>
            <a:r>
              <a:rPr lang="en-US" altLang="zh-CN" sz="1200" b="1" dirty="0">
                <a:solidFill>
                  <a:schemeClr val="bg2"/>
                </a:solidFill>
                <a:latin typeface="微软雅黑" panose="020B0503020204020204" pitchFamily="34" charset="-122"/>
                <a:ea typeface="微软雅黑" panose="020B0503020204020204" pitchFamily="34" charset="-122"/>
              </a:rPr>
              <a:t>/</a:t>
            </a:r>
            <a:r>
              <a:rPr lang="zh-CN" altLang="en-US" sz="1200" b="1" dirty="0">
                <a:solidFill>
                  <a:schemeClr val="bg2"/>
                </a:solidFill>
                <a:latin typeface="微软雅黑" panose="020B0503020204020204" pitchFamily="34" charset="-122"/>
                <a:ea typeface="微软雅黑" panose="020B0503020204020204" pitchFamily="34" charset="-122"/>
              </a:rPr>
              <a:t>年</a:t>
            </a:r>
          </a:p>
        </p:txBody>
      </p:sp>
      <p:sp>
        <p:nvSpPr>
          <p:cNvPr id="5129" name="文本框 3">
            <a:extLst>
              <a:ext uri="{FF2B5EF4-FFF2-40B4-BE49-F238E27FC236}">
                <a16:creationId xmlns:a16="http://schemas.microsoft.com/office/drawing/2014/main" id="{F999E6CA-C827-DCAF-20A1-B11844F7023A}"/>
              </a:ext>
            </a:extLst>
          </p:cNvPr>
          <p:cNvSpPr txBox="1">
            <a:spLocks noChangeArrowheads="1"/>
          </p:cNvSpPr>
          <p:nvPr/>
        </p:nvSpPr>
        <p:spPr bwMode="auto">
          <a:xfrm>
            <a:off x="2495540" y="4133850"/>
            <a:ext cx="2148345" cy="307777"/>
          </a:xfrm>
          <a:prstGeom prst="rect">
            <a:avLst/>
          </a:prstGeom>
          <a:noFill/>
          <a:ln w="28575">
            <a:solidFill>
              <a:srgbClr val="3C777D"/>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zh-CN" altLang="en-US" sz="1400" b="1" dirty="0">
                <a:solidFill>
                  <a:schemeClr val="bg2"/>
                </a:solidFill>
                <a:latin typeface="微软雅黑" panose="020B0503020204020204" pitchFamily="34" charset="-122"/>
                <a:ea typeface="微软雅黑" panose="020B0503020204020204" pitchFamily="34" charset="-122"/>
              </a:rPr>
              <a:t>主动监测：约</a:t>
            </a:r>
            <a:r>
              <a:rPr lang="en-US" altLang="zh-CN" sz="1400" b="1" dirty="0">
                <a:solidFill>
                  <a:schemeClr val="bg2"/>
                </a:solidFill>
                <a:latin typeface="微软雅黑" panose="020B0503020204020204" pitchFamily="34" charset="-122"/>
                <a:ea typeface="微软雅黑" panose="020B0503020204020204" pitchFamily="34" charset="-122"/>
              </a:rPr>
              <a:t>7000</a:t>
            </a:r>
            <a:r>
              <a:rPr lang="zh-CN" altLang="en-US" sz="1400" b="1" dirty="0">
                <a:solidFill>
                  <a:schemeClr val="bg2"/>
                </a:solidFill>
                <a:latin typeface="微软雅黑" panose="020B0503020204020204" pitchFamily="34" charset="-122"/>
                <a:ea typeface="微软雅黑" panose="020B0503020204020204" pitchFamily="34" charset="-122"/>
              </a:rPr>
              <a:t>株</a:t>
            </a:r>
            <a:r>
              <a:rPr lang="en-US" altLang="zh-CN" sz="1400" b="1" dirty="0">
                <a:solidFill>
                  <a:schemeClr val="bg2"/>
                </a:solidFill>
                <a:latin typeface="微软雅黑" panose="020B0503020204020204" pitchFamily="34" charset="-122"/>
                <a:ea typeface="微软雅黑" panose="020B0503020204020204" pitchFamily="34" charset="-122"/>
              </a:rPr>
              <a:t>/</a:t>
            </a:r>
            <a:r>
              <a:rPr lang="zh-CN" altLang="en-US" sz="1400" b="1" dirty="0">
                <a:solidFill>
                  <a:schemeClr val="bg2"/>
                </a:solidFill>
                <a:latin typeface="微软雅黑" panose="020B0503020204020204" pitchFamily="34" charset="-122"/>
                <a:ea typeface="微软雅黑" panose="020B0503020204020204" pitchFamily="34" charset="-122"/>
              </a:rPr>
              <a:t>年</a:t>
            </a:r>
          </a:p>
        </p:txBody>
      </p:sp>
      <p:pic>
        <p:nvPicPr>
          <p:cNvPr id="5131" name="图片 2">
            <a:extLst>
              <a:ext uri="{FF2B5EF4-FFF2-40B4-BE49-F238E27FC236}">
                <a16:creationId xmlns:a16="http://schemas.microsoft.com/office/drawing/2014/main" id="{A28E2216-B8D9-3C24-A140-58FC2B243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6825" y="4508500"/>
            <a:ext cx="2038350"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图片 7">
            <a:extLst>
              <a:ext uri="{FF2B5EF4-FFF2-40B4-BE49-F238E27FC236}">
                <a16:creationId xmlns:a16="http://schemas.microsoft.com/office/drawing/2014/main" id="{2F62AC86-7D6F-FF64-7D02-80B114CF4A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2188" y="4518025"/>
            <a:ext cx="1833562"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标题 1">
            <a:extLst>
              <a:ext uri="{FF2B5EF4-FFF2-40B4-BE49-F238E27FC236}">
                <a16:creationId xmlns:a16="http://schemas.microsoft.com/office/drawing/2014/main" id="{64978D2A-6B66-242F-61BC-BCF9859B5DEC}"/>
              </a:ext>
            </a:extLst>
          </p:cNvPr>
          <p:cNvSpPr txBox="1">
            <a:spLocks noChangeArrowheads="1"/>
          </p:cNvSpPr>
          <p:nvPr/>
        </p:nvSpPr>
        <p:spPr bwMode="auto">
          <a:xfrm>
            <a:off x="298450" y="3783013"/>
            <a:ext cx="3960813" cy="307975"/>
          </a:xfrm>
          <a:prstGeom prst="rect">
            <a:avLst/>
          </a:prstGeom>
          <a:noFill/>
          <a:ln>
            <a:noFill/>
          </a:ln>
        </p:spPr>
        <p:txBody>
          <a:bodyPr anchor="b"/>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algn="l">
              <a:defRPr/>
            </a:pPr>
            <a:r>
              <a:rPr lang="en-US" altLang="zh-CN" sz="1600" b="1" kern="0" dirty="0">
                <a:solidFill>
                  <a:schemeClr val="bg2"/>
                </a:solidFill>
              </a:rPr>
              <a:t>CHINET</a:t>
            </a:r>
            <a:r>
              <a:rPr lang="zh-CN" altLang="en-US" sz="1600" b="1" kern="0" dirty="0">
                <a:solidFill>
                  <a:schemeClr val="bg2"/>
                </a:solidFill>
              </a:rPr>
              <a:t>监测网开展的工作</a:t>
            </a:r>
          </a:p>
        </p:txBody>
      </p:sp>
      <p:sp>
        <p:nvSpPr>
          <p:cNvPr id="5135" name="文本框 3">
            <a:extLst>
              <a:ext uri="{FF2B5EF4-FFF2-40B4-BE49-F238E27FC236}">
                <a16:creationId xmlns:a16="http://schemas.microsoft.com/office/drawing/2014/main" id="{B7C63B18-3499-DC1F-9B99-3AAE2970F174}"/>
              </a:ext>
            </a:extLst>
          </p:cNvPr>
          <p:cNvSpPr txBox="1">
            <a:spLocks noChangeArrowheads="1"/>
          </p:cNvSpPr>
          <p:nvPr/>
        </p:nvSpPr>
        <p:spPr bwMode="auto">
          <a:xfrm>
            <a:off x="4932363" y="4133850"/>
            <a:ext cx="1573212" cy="307975"/>
          </a:xfrm>
          <a:prstGeom prst="rect">
            <a:avLst/>
          </a:prstGeom>
          <a:noFill/>
          <a:ln w="28575">
            <a:solidFill>
              <a:srgbClr val="3C777D"/>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ea typeface="楷体_GB2312" pitchFamily="49" charset="-122"/>
              </a:defRPr>
            </a:lvl9pPr>
          </a:lstStyle>
          <a:p>
            <a:pPr algn="ctr">
              <a:spcBef>
                <a:spcPct val="0"/>
              </a:spcBef>
              <a:buClrTx/>
              <a:buSzTx/>
              <a:buFontTx/>
              <a:buNone/>
            </a:pPr>
            <a:r>
              <a:rPr lang="zh-CN" altLang="en-US" sz="1400" b="1">
                <a:solidFill>
                  <a:schemeClr val="bg2"/>
                </a:solidFill>
                <a:latin typeface="微软雅黑" panose="020B0503020204020204" pitchFamily="34" charset="-122"/>
                <a:ea typeface="微软雅黑" panose="020B0503020204020204" pitchFamily="34" charset="-122"/>
              </a:rPr>
              <a:t>耐药菌测序分析</a:t>
            </a:r>
          </a:p>
        </p:txBody>
      </p:sp>
      <p:pic>
        <p:nvPicPr>
          <p:cNvPr id="3" name="图片 2">
            <a:extLst>
              <a:ext uri="{FF2B5EF4-FFF2-40B4-BE49-F238E27FC236}">
                <a16:creationId xmlns:a16="http://schemas.microsoft.com/office/drawing/2014/main" id="{9005D8F8-17CD-6527-F457-113AD19EB7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034" y="4514849"/>
            <a:ext cx="1360437" cy="1517651"/>
          </a:xfrm>
          <a:prstGeom prst="rect">
            <a:avLst/>
          </a:prstGeom>
        </p:spPr>
      </p:pic>
    </p:spTree>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a:extLst>
              <a:ext uri="{FF2B5EF4-FFF2-40B4-BE49-F238E27FC236}">
                <a16:creationId xmlns:a16="http://schemas.microsoft.com/office/drawing/2014/main" id="{39253E1A-FDF7-B955-DA5E-2945B6402C20}"/>
              </a:ext>
            </a:extLst>
          </p:cNvPr>
          <p:cNvSpPr>
            <a:spLocks noGrp="1" noRot="1" noChangeArrowheads="1"/>
          </p:cNvSpPr>
          <p:nvPr>
            <p:ph type="title" idx="4294967295"/>
          </p:nvPr>
        </p:nvSpPr>
        <p:spPr>
          <a:xfrm>
            <a:off x="1055688" y="5229225"/>
            <a:ext cx="3852862" cy="539750"/>
          </a:xfrm>
        </p:spPr>
        <p:txBody>
          <a:bodyPr anchor="ctr"/>
          <a:lstStyle/>
          <a:p>
            <a:pPr>
              <a:lnSpc>
                <a:spcPct val="90000"/>
              </a:lnSpc>
            </a:pPr>
            <a:r>
              <a:rPr lang="zh-CN" altLang="en-US" sz="1600" b="1">
                <a:solidFill>
                  <a:schemeClr val="bg2"/>
                </a:solidFill>
              </a:rPr>
              <a:t>历年</a:t>
            </a:r>
            <a:r>
              <a:rPr lang="zh-CN" altLang="en-US" sz="1600" b="1"/>
              <a:t>住院</a:t>
            </a:r>
            <a:r>
              <a:rPr lang="zh-CN" altLang="en-US" sz="1600" b="1">
                <a:solidFill>
                  <a:schemeClr val="bg2"/>
                </a:solidFill>
              </a:rPr>
              <a:t>和</a:t>
            </a:r>
            <a:r>
              <a:rPr lang="zh-CN" altLang="en-US" sz="1600" b="1"/>
              <a:t>门急诊</a:t>
            </a:r>
            <a:r>
              <a:rPr lang="zh-CN" altLang="en-US" sz="1600" b="1">
                <a:solidFill>
                  <a:schemeClr val="bg2"/>
                </a:solidFill>
              </a:rPr>
              <a:t>患者分离菌株数占比</a:t>
            </a:r>
          </a:p>
        </p:txBody>
      </p:sp>
      <p:sp>
        <p:nvSpPr>
          <p:cNvPr id="14338" name="Rectangle 4">
            <a:extLst>
              <a:ext uri="{FF2B5EF4-FFF2-40B4-BE49-F238E27FC236}">
                <a16:creationId xmlns:a16="http://schemas.microsoft.com/office/drawing/2014/main" id="{64398B58-8642-9A0C-A628-9BDCD50F65D8}"/>
              </a:ext>
            </a:extLst>
          </p:cNvPr>
          <p:cNvSpPr txBox="1">
            <a:spLocks noRot="1" noChangeArrowheads="1"/>
          </p:cNvSpPr>
          <p:nvPr/>
        </p:nvSpPr>
        <p:spPr bwMode="auto">
          <a:xfrm>
            <a:off x="7464425" y="5229225"/>
            <a:ext cx="367188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a:lnSpc>
                <a:spcPct val="90000"/>
              </a:lnSpc>
              <a:spcBef>
                <a:spcPct val="0"/>
              </a:spcBef>
              <a:buClrTx/>
              <a:buSzTx/>
              <a:buFontTx/>
              <a:buNone/>
            </a:pPr>
            <a:r>
              <a:rPr lang="zh-CN" altLang="en-US" sz="1600" b="1">
                <a:solidFill>
                  <a:schemeClr val="bg2"/>
                </a:solidFill>
                <a:ea typeface="微软雅黑" panose="020B0503020204020204" pitchFamily="34" charset="-122"/>
              </a:rPr>
              <a:t>历年革兰</a:t>
            </a:r>
            <a:r>
              <a:rPr lang="zh-CN" altLang="en-US" sz="1600" b="1">
                <a:solidFill>
                  <a:srgbClr val="FF0000"/>
                </a:solidFill>
                <a:ea typeface="微软雅黑" panose="020B0503020204020204" pitchFamily="34" charset="-122"/>
              </a:rPr>
              <a:t>阴性菌</a:t>
            </a:r>
            <a:r>
              <a:rPr lang="zh-CN" altLang="en-US" sz="1600" b="1">
                <a:solidFill>
                  <a:schemeClr val="bg2"/>
                </a:solidFill>
                <a:ea typeface="微软雅黑" panose="020B0503020204020204" pitchFamily="34" charset="-122"/>
              </a:rPr>
              <a:t>和</a:t>
            </a:r>
            <a:r>
              <a:rPr lang="zh-CN" altLang="en-US" sz="1600" b="1">
                <a:solidFill>
                  <a:srgbClr val="FF0000"/>
                </a:solidFill>
                <a:ea typeface="微软雅黑" panose="020B0503020204020204" pitchFamily="34" charset="-122"/>
              </a:rPr>
              <a:t>阳性菌</a:t>
            </a:r>
            <a:r>
              <a:rPr lang="zh-CN" altLang="en-US" sz="1600" b="1">
                <a:solidFill>
                  <a:schemeClr val="bg2"/>
                </a:solidFill>
                <a:ea typeface="微软雅黑" panose="020B0503020204020204" pitchFamily="34" charset="-122"/>
              </a:rPr>
              <a:t>菌株数及占比</a:t>
            </a:r>
          </a:p>
        </p:txBody>
      </p:sp>
      <p:sp>
        <p:nvSpPr>
          <p:cNvPr id="14339" name="Rectangle 2">
            <a:extLst>
              <a:ext uri="{FF2B5EF4-FFF2-40B4-BE49-F238E27FC236}">
                <a16:creationId xmlns:a16="http://schemas.microsoft.com/office/drawing/2014/main" id="{73E2490E-AB19-3D93-285E-B0A1E795F985}"/>
              </a:ext>
            </a:extLst>
          </p:cNvPr>
          <p:cNvSpPr txBox="1">
            <a:spLocks noChangeArrowheads="1"/>
          </p:cNvSpPr>
          <p:nvPr/>
        </p:nvSpPr>
        <p:spPr bwMode="auto">
          <a:xfrm>
            <a:off x="3575050" y="368300"/>
            <a:ext cx="709295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zh-CN" altLang="en-US" sz="2400" b="1">
                <a:solidFill>
                  <a:srgbClr val="3333FF"/>
                </a:solidFill>
                <a:ea typeface="微软雅黑" panose="020B0503020204020204" pitchFamily="34" charset="-122"/>
              </a:rPr>
              <a:t>细菌类型及患者来源变迁</a:t>
            </a:r>
          </a:p>
        </p:txBody>
      </p:sp>
      <p:sp>
        <p:nvSpPr>
          <p:cNvPr id="14340" name="Rectangle 4">
            <a:extLst>
              <a:ext uri="{FF2B5EF4-FFF2-40B4-BE49-F238E27FC236}">
                <a16:creationId xmlns:a16="http://schemas.microsoft.com/office/drawing/2014/main" id="{141A91BE-7553-0BFC-B68A-CDA8B7A3E784}"/>
              </a:ext>
            </a:extLst>
          </p:cNvPr>
          <p:cNvSpPr txBox="1">
            <a:spLocks noRot="1" noChangeArrowheads="1"/>
          </p:cNvSpPr>
          <p:nvPr/>
        </p:nvSpPr>
        <p:spPr bwMode="auto">
          <a:xfrm>
            <a:off x="1416050" y="1616075"/>
            <a:ext cx="4249738"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nSpc>
                <a:spcPct val="150000"/>
              </a:lnSpc>
              <a:spcBef>
                <a:spcPct val="0"/>
              </a:spcBef>
              <a:buClrTx/>
              <a:buSzTx/>
              <a:buFontTx/>
              <a:buNone/>
            </a:pPr>
            <a:r>
              <a:rPr lang="zh-CN" altLang="en-US" sz="1600" b="1" dirty="0">
                <a:solidFill>
                  <a:srgbClr val="0000FF"/>
                </a:solidFill>
                <a:ea typeface="微软雅黑" panose="020B0503020204020204" pitchFamily="34" charset="-122"/>
              </a:rPr>
              <a:t>住院</a:t>
            </a:r>
            <a:r>
              <a:rPr lang="zh-CN" altLang="en-US" sz="1600" b="1" dirty="0">
                <a:solidFill>
                  <a:schemeClr val="bg2"/>
                </a:solidFill>
                <a:ea typeface="微软雅黑" panose="020B0503020204020204" pitchFamily="34" charset="-122"/>
              </a:rPr>
              <a:t>患者分离菌株数占比：</a:t>
            </a:r>
            <a:r>
              <a:rPr lang="en-US" altLang="zh-CN" sz="1600" b="1" dirty="0">
                <a:solidFill>
                  <a:schemeClr val="bg2"/>
                </a:solidFill>
                <a:ea typeface="微软雅黑" panose="020B0503020204020204" pitchFamily="34" charset="-122"/>
              </a:rPr>
              <a:t>82.6%-89.6%</a:t>
            </a:r>
          </a:p>
          <a:p>
            <a:pPr>
              <a:lnSpc>
                <a:spcPct val="150000"/>
              </a:lnSpc>
              <a:spcBef>
                <a:spcPct val="0"/>
              </a:spcBef>
              <a:buClrTx/>
              <a:buSzTx/>
              <a:buFontTx/>
              <a:buNone/>
            </a:pPr>
            <a:r>
              <a:rPr lang="zh-CN" altLang="en-US" sz="1600" b="1" dirty="0">
                <a:solidFill>
                  <a:srgbClr val="0000FF"/>
                </a:solidFill>
                <a:ea typeface="微软雅黑" panose="020B0503020204020204" pitchFamily="34" charset="-122"/>
              </a:rPr>
              <a:t>门急诊</a:t>
            </a:r>
            <a:r>
              <a:rPr lang="zh-CN" altLang="en-US" sz="1600" b="1" dirty="0">
                <a:solidFill>
                  <a:schemeClr val="bg2"/>
                </a:solidFill>
                <a:ea typeface="微软雅黑" panose="020B0503020204020204" pitchFamily="34" charset="-122"/>
              </a:rPr>
              <a:t>患者分离菌株数占比：</a:t>
            </a:r>
            <a:r>
              <a:rPr lang="en-US" altLang="zh-CN" sz="1600" b="1" dirty="0">
                <a:solidFill>
                  <a:schemeClr val="bg2"/>
                </a:solidFill>
                <a:ea typeface="微软雅黑" panose="020B0503020204020204" pitchFamily="34" charset="-122"/>
              </a:rPr>
              <a:t>10.3%-17.4%</a:t>
            </a:r>
          </a:p>
        </p:txBody>
      </p:sp>
      <p:sp>
        <p:nvSpPr>
          <p:cNvPr id="14341" name="Rectangle 4">
            <a:extLst>
              <a:ext uri="{FF2B5EF4-FFF2-40B4-BE49-F238E27FC236}">
                <a16:creationId xmlns:a16="http://schemas.microsoft.com/office/drawing/2014/main" id="{467D81F3-3266-63CB-7AE6-816A10AA237F}"/>
              </a:ext>
            </a:extLst>
          </p:cNvPr>
          <p:cNvSpPr txBox="1">
            <a:spLocks noRot="1" noChangeArrowheads="1"/>
          </p:cNvSpPr>
          <p:nvPr/>
        </p:nvSpPr>
        <p:spPr bwMode="auto">
          <a:xfrm>
            <a:off x="7551738" y="1616075"/>
            <a:ext cx="394493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nSpc>
                <a:spcPct val="150000"/>
              </a:lnSpc>
              <a:spcBef>
                <a:spcPct val="0"/>
              </a:spcBef>
              <a:buClrTx/>
              <a:buSzTx/>
              <a:buFontTx/>
              <a:buNone/>
            </a:pPr>
            <a:r>
              <a:rPr lang="zh-CN" altLang="en-US" sz="1600" b="1" dirty="0">
                <a:solidFill>
                  <a:srgbClr val="0000FF"/>
                </a:solidFill>
                <a:ea typeface="微软雅黑" panose="020B0503020204020204" pitchFamily="34" charset="-122"/>
              </a:rPr>
              <a:t>革兰阴性菌</a:t>
            </a:r>
            <a:r>
              <a:rPr lang="zh-CN" altLang="en-US" sz="1600" b="1" dirty="0">
                <a:solidFill>
                  <a:schemeClr val="bg2"/>
                </a:solidFill>
                <a:ea typeface="微软雅黑" panose="020B0503020204020204" pitchFamily="34" charset="-122"/>
              </a:rPr>
              <a:t>菌株数占比：</a:t>
            </a:r>
            <a:r>
              <a:rPr lang="en-US" altLang="zh-CN" sz="1600" b="1" dirty="0">
                <a:solidFill>
                  <a:schemeClr val="bg2"/>
                </a:solidFill>
                <a:ea typeface="微软雅黑" panose="020B0503020204020204" pitchFamily="34" charset="-122"/>
              </a:rPr>
              <a:t>65.7%-73.0%</a:t>
            </a:r>
          </a:p>
          <a:p>
            <a:pPr>
              <a:lnSpc>
                <a:spcPct val="150000"/>
              </a:lnSpc>
              <a:spcBef>
                <a:spcPct val="0"/>
              </a:spcBef>
              <a:buClrTx/>
              <a:buSzTx/>
              <a:buFontTx/>
              <a:buNone/>
            </a:pPr>
            <a:r>
              <a:rPr lang="zh-CN" altLang="en-US" sz="1600" b="1" dirty="0">
                <a:solidFill>
                  <a:srgbClr val="0000FF"/>
                </a:solidFill>
                <a:ea typeface="微软雅黑" panose="020B0503020204020204" pitchFamily="34" charset="-122"/>
              </a:rPr>
              <a:t>革兰阳性菌</a:t>
            </a:r>
            <a:r>
              <a:rPr lang="zh-CN" altLang="en-US" sz="1600" b="1" dirty="0">
                <a:solidFill>
                  <a:schemeClr val="bg2"/>
                </a:solidFill>
                <a:ea typeface="微软雅黑" panose="020B0503020204020204" pitchFamily="34" charset="-122"/>
              </a:rPr>
              <a:t>菌株数占比：</a:t>
            </a:r>
            <a:r>
              <a:rPr lang="en-US" altLang="zh-CN" sz="1600" b="1" dirty="0">
                <a:solidFill>
                  <a:schemeClr val="bg2"/>
                </a:solidFill>
                <a:ea typeface="微软雅黑" panose="020B0503020204020204" pitchFamily="34" charset="-122"/>
              </a:rPr>
              <a:t>27.0%-34.3%</a:t>
            </a:r>
          </a:p>
        </p:txBody>
      </p:sp>
      <p:sp>
        <p:nvSpPr>
          <p:cNvPr id="14342" name="文本框 5">
            <a:extLst>
              <a:ext uri="{FF2B5EF4-FFF2-40B4-BE49-F238E27FC236}">
                <a16:creationId xmlns:a16="http://schemas.microsoft.com/office/drawing/2014/main" id="{FAF74946-072D-D74D-4ECE-4AA3C9AE46AD}"/>
              </a:ext>
            </a:extLst>
          </p:cNvPr>
          <p:cNvSpPr txBox="1">
            <a:spLocks noChangeArrowheads="1"/>
          </p:cNvSpPr>
          <p:nvPr/>
        </p:nvSpPr>
        <p:spPr bwMode="auto">
          <a:xfrm>
            <a:off x="8008938" y="6419850"/>
            <a:ext cx="4078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zh-CN" altLang="en-US" sz="1400" dirty="0">
                <a:solidFill>
                  <a:schemeClr val="bg1"/>
                </a:solidFill>
                <a:ea typeface="楷体" panose="02010609060101010101" pitchFamily="49" charset="-122"/>
                <a:cs typeface="Calibri" panose="020F0502020204030204" pitchFamily="34" charset="0"/>
              </a:rPr>
              <a:t>数据来源：</a:t>
            </a:r>
            <a:r>
              <a:rPr lang="en-US" altLang="zh-CN" sz="1400" dirty="0">
                <a:solidFill>
                  <a:schemeClr val="bg1"/>
                </a:solidFill>
                <a:ea typeface="楷体" panose="02010609060101010101" pitchFamily="49" charset="-122"/>
                <a:cs typeface="Calibri" panose="020F0502020204030204" pitchFamily="34" charset="0"/>
              </a:rPr>
              <a:t>http://www.chinets.com/Data/GermYear</a:t>
            </a:r>
            <a:endParaRPr lang="zh-CN" altLang="en-US" sz="1400" dirty="0">
              <a:solidFill>
                <a:schemeClr val="bg1"/>
              </a:solidFill>
              <a:ea typeface="楷体" panose="02010609060101010101" pitchFamily="49" charset="-122"/>
              <a:cs typeface="Calibri" panose="020F0502020204030204" pitchFamily="34" charset="0"/>
            </a:endParaRPr>
          </a:p>
        </p:txBody>
      </p:sp>
      <p:pic>
        <p:nvPicPr>
          <p:cNvPr id="14343" name="图片 2">
            <a:extLst>
              <a:ext uri="{FF2B5EF4-FFF2-40B4-BE49-F238E27FC236}">
                <a16:creationId xmlns:a16="http://schemas.microsoft.com/office/drawing/2014/main" id="{6940CA04-54DF-4735-E7AB-B560362A3C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713" y="1765300"/>
            <a:ext cx="541337"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图片 6">
            <a:extLst>
              <a:ext uri="{FF2B5EF4-FFF2-40B4-BE49-F238E27FC236}">
                <a16:creationId xmlns:a16="http://schemas.microsoft.com/office/drawing/2014/main" id="{EB329152-3E9E-CAF2-9023-446222AF7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1988" y="1765300"/>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a:extLst>
              <a:ext uri="{FF2B5EF4-FFF2-40B4-BE49-F238E27FC236}">
                <a16:creationId xmlns:a16="http://schemas.microsoft.com/office/drawing/2014/main" id="{92629C35-2B1F-8E27-9444-1786A59326C5}"/>
              </a:ext>
            </a:extLst>
          </p:cNvPr>
          <p:cNvPicPr>
            <a:picLocks noChangeAspect="1"/>
          </p:cNvPicPr>
          <p:nvPr/>
        </p:nvPicPr>
        <p:blipFill>
          <a:blip r:embed="rId4"/>
          <a:stretch>
            <a:fillRect/>
          </a:stretch>
        </p:blipFill>
        <p:spPr>
          <a:xfrm>
            <a:off x="6456046" y="2665691"/>
            <a:ext cx="5268239" cy="2564767"/>
          </a:xfrm>
          <a:prstGeom prst="rect">
            <a:avLst/>
          </a:prstGeom>
          <a:ln w="19050">
            <a:solidFill>
              <a:srgbClr val="015BAA"/>
            </a:solidFill>
          </a:ln>
        </p:spPr>
      </p:pic>
      <p:pic>
        <p:nvPicPr>
          <p:cNvPr id="5" name="图片 4">
            <a:extLst>
              <a:ext uri="{FF2B5EF4-FFF2-40B4-BE49-F238E27FC236}">
                <a16:creationId xmlns:a16="http://schemas.microsoft.com/office/drawing/2014/main" id="{A610080E-C8C8-2434-1748-21505A4EAA28}"/>
              </a:ext>
            </a:extLst>
          </p:cNvPr>
          <p:cNvPicPr>
            <a:picLocks noChangeAspect="1"/>
          </p:cNvPicPr>
          <p:nvPr/>
        </p:nvPicPr>
        <p:blipFill>
          <a:blip r:embed="rId5"/>
          <a:stretch>
            <a:fillRect/>
          </a:stretch>
        </p:blipFill>
        <p:spPr>
          <a:xfrm>
            <a:off x="695310" y="2665691"/>
            <a:ext cx="5268239" cy="2576234"/>
          </a:xfrm>
          <a:prstGeom prst="rect">
            <a:avLst/>
          </a:prstGeom>
          <a:ln w="19050">
            <a:solidFill>
              <a:srgbClr val="015BAA"/>
            </a:solidFill>
          </a:ln>
        </p:spPr>
      </p:pic>
    </p:spTree>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Line 18">
            <a:extLst>
              <a:ext uri="{FF2B5EF4-FFF2-40B4-BE49-F238E27FC236}">
                <a16:creationId xmlns:a16="http://schemas.microsoft.com/office/drawing/2014/main" id="{FD23C9B6-8987-0185-5930-C7E924D39E2E}"/>
              </a:ext>
            </a:extLst>
          </p:cNvPr>
          <p:cNvSpPr>
            <a:spLocks noChangeShapeType="1"/>
          </p:cNvSpPr>
          <p:nvPr/>
        </p:nvSpPr>
        <p:spPr bwMode="auto">
          <a:xfrm>
            <a:off x="6499723" y="3578030"/>
            <a:ext cx="1453784" cy="360822"/>
          </a:xfrm>
          <a:prstGeom prst="line">
            <a:avLst/>
          </a:prstGeom>
          <a:noFill/>
          <a:ln w="38100">
            <a:solidFill>
              <a:srgbClr val="FFCCFF"/>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dirty="0"/>
          </a:p>
        </p:txBody>
      </p:sp>
      <p:sp>
        <p:nvSpPr>
          <p:cNvPr id="15362" name="Line 16">
            <a:extLst>
              <a:ext uri="{FF2B5EF4-FFF2-40B4-BE49-F238E27FC236}">
                <a16:creationId xmlns:a16="http://schemas.microsoft.com/office/drawing/2014/main" id="{B5FF1A4B-88C1-F4AD-E6FA-D8EE30A353DD}"/>
              </a:ext>
            </a:extLst>
          </p:cNvPr>
          <p:cNvSpPr>
            <a:spLocks noChangeShapeType="1"/>
          </p:cNvSpPr>
          <p:nvPr/>
        </p:nvSpPr>
        <p:spPr bwMode="auto">
          <a:xfrm>
            <a:off x="6490198" y="3375836"/>
            <a:ext cx="1463309" cy="141406"/>
          </a:xfrm>
          <a:prstGeom prst="line">
            <a:avLst/>
          </a:prstGeom>
          <a:noFill/>
          <a:ln w="38100">
            <a:solidFill>
              <a:srgbClr val="0066CC"/>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15363" name="Line 15">
            <a:extLst>
              <a:ext uri="{FF2B5EF4-FFF2-40B4-BE49-F238E27FC236}">
                <a16:creationId xmlns:a16="http://schemas.microsoft.com/office/drawing/2014/main" id="{08306F70-E079-71C8-E2C9-368AD4893FBA}"/>
              </a:ext>
            </a:extLst>
          </p:cNvPr>
          <p:cNvSpPr>
            <a:spLocks noChangeShapeType="1"/>
          </p:cNvSpPr>
          <p:nvPr/>
        </p:nvSpPr>
        <p:spPr bwMode="auto">
          <a:xfrm flipV="1">
            <a:off x="6448746" y="3013363"/>
            <a:ext cx="1469127" cy="183589"/>
          </a:xfrm>
          <a:prstGeom prst="line">
            <a:avLst/>
          </a:prstGeom>
          <a:noFill/>
          <a:ln w="38100">
            <a:solidFill>
              <a:srgbClr val="A6A6A6"/>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15364" name="Rectangle 4">
            <a:extLst>
              <a:ext uri="{FF2B5EF4-FFF2-40B4-BE49-F238E27FC236}">
                <a16:creationId xmlns:a16="http://schemas.microsoft.com/office/drawing/2014/main" id="{7D177961-7281-B773-4F29-F64E25257319}"/>
              </a:ext>
            </a:extLst>
          </p:cNvPr>
          <p:cNvSpPr>
            <a:spLocks noChangeArrowheads="1"/>
          </p:cNvSpPr>
          <p:nvPr/>
        </p:nvSpPr>
        <p:spPr bwMode="auto">
          <a:xfrm>
            <a:off x="2135188" y="192088"/>
            <a:ext cx="9540875"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rPr>
              <a:t>458271</a:t>
            </a:r>
            <a:r>
              <a:rPr lang="zh-CN" altLang="en-US" sz="2400" b="1" dirty="0">
                <a:solidFill>
                  <a:srgbClr val="0000FF"/>
                </a:solidFill>
                <a:ea typeface="微软雅黑" panose="020B0503020204020204" pitchFamily="34" charset="-122"/>
              </a:rPr>
              <a:t>株临床分离菌在各类标本中的分布 </a:t>
            </a:r>
          </a:p>
        </p:txBody>
      </p:sp>
      <p:graphicFrame>
        <p:nvGraphicFramePr>
          <p:cNvPr id="2" name="Object 6">
            <a:extLst>
              <a:ext uri="{FF2B5EF4-FFF2-40B4-BE49-F238E27FC236}">
                <a16:creationId xmlns:a16="http://schemas.microsoft.com/office/drawing/2014/main" id="{8627D248-E305-D38A-CE6F-831DBD6AC5A0}"/>
              </a:ext>
            </a:extLst>
          </p:cNvPr>
          <p:cNvGraphicFramePr>
            <a:graphicFrameLocks noGrp="1" noChangeAspect="1"/>
          </p:cNvGraphicFramePr>
          <p:nvPr>
            <p:ph idx="4294967295"/>
            <p:extLst>
              <p:ext uri="{D42A27DB-BD31-4B8C-83A1-F6EECF244321}">
                <p14:modId xmlns:p14="http://schemas.microsoft.com/office/powerpoint/2010/main" val="2025792723"/>
              </p:ext>
            </p:extLst>
          </p:nvPr>
        </p:nvGraphicFramePr>
        <p:xfrm>
          <a:off x="1333500" y="908050"/>
          <a:ext cx="5332413" cy="5405438"/>
        </p:xfrm>
        <a:graphic>
          <a:graphicData uri="http://schemas.openxmlformats.org/drawingml/2006/chart">
            <c:chart xmlns:c="http://schemas.openxmlformats.org/drawingml/2006/chart" xmlns:r="http://schemas.openxmlformats.org/officeDocument/2006/relationships" r:id="rId2"/>
          </a:graphicData>
        </a:graphic>
      </p:graphicFrame>
      <p:sp>
        <p:nvSpPr>
          <p:cNvPr id="15366" name="Text Box 7">
            <a:extLst>
              <a:ext uri="{FF2B5EF4-FFF2-40B4-BE49-F238E27FC236}">
                <a16:creationId xmlns:a16="http://schemas.microsoft.com/office/drawing/2014/main" id="{49B09224-28CD-E749-240B-EEB49F3D2856}"/>
              </a:ext>
            </a:extLst>
          </p:cNvPr>
          <p:cNvSpPr txBox="1">
            <a:spLocks noChangeArrowheads="1"/>
          </p:cNvSpPr>
          <p:nvPr/>
        </p:nvSpPr>
        <p:spPr bwMode="auto">
          <a:xfrm>
            <a:off x="2035816" y="4628114"/>
            <a:ext cx="13468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800" b="1" dirty="0">
                <a:ea typeface="楷体" panose="02010609060101010101" pitchFamily="49" charset="-122"/>
                <a:cs typeface="Calibri" panose="020F0502020204030204" pitchFamily="34" charset="0"/>
              </a:rPr>
              <a:t>呼吸道标本</a:t>
            </a:r>
          </a:p>
          <a:p>
            <a:pPr eaLnBrk="1" hangingPunct="1">
              <a:spcBef>
                <a:spcPct val="0"/>
              </a:spcBef>
              <a:buClrTx/>
              <a:buSzTx/>
              <a:buFontTx/>
              <a:buNone/>
            </a:pPr>
            <a:r>
              <a:rPr lang="zh-CN" altLang="en-US" sz="1800" b="1" dirty="0">
                <a:ea typeface="楷体" panose="02010609060101010101" pitchFamily="49" charset="-122"/>
                <a:cs typeface="Calibri" panose="020F0502020204030204" pitchFamily="34" charset="0"/>
              </a:rPr>
              <a:t>（</a:t>
            </a:r>
            <a:r>
              <a:rPr lang="en-US" altLang="zh-CN" sz="1800" b="1" dirty="0">
                <a:ea typeface="楷体" panose="02010609060101010101" pitchFamily="49" charset="-122"/>
                <a:cs typeface="Calibri" panose="020F0502020204030204" pitchFamily="34" charset="0"/>
              </a:rPr>
              <a:t>49.7%</a:t>
            </a:r>
            <a:r>
              <a:rPr lang="zh-CN" altLang="en-US" sz="1800" b="1" dirty="0">
                <a:ea typeface="楷体" panose="02010609060101010101" pitchFamily="49" charset="-122"/>
                <a:cs typeface="Calibri" panose="020F0502020204030204" pitchFamily="34" charset="0"/>
              </a:rPr>
              <a:t>）</a:t>
            </a:r>
          </a:p>
        </p:txBody>
      </p:sp>
      <p:sp>
        <p:nvSpPr>
          <p:cNvPr id="15367" name="Text Box 8">
            <a:extLst>
              <a:ext uri="{FF2B5EF4-FFF2-40B4-BE49-F238E27FC236}">
                <a16:creationId xmlns:a16="http://schemas.microsoft.com/office/drawing/2014/main" id="{8531F857-A748-98F8-FA7D-F4A0251E4BD7}"/>
              </a:ext>
            </a:extLst>
          </p:cNvPr>
          <p:cNvSpPr txBox="1">
            <a:spLocks noChangeArrowheads="1"/>
          </p:cNvSpPr>
          <p:nvPr/>
        </p:nvSpPr>
        <p:spPr bwMode="auto">
          <a:xfrm>
            <a:off x="2646893" y="1468438"/>
            <a:ext cx="12298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800" b="1" dirty="0">
                <a:solidFill>
                  <a:schemeClr val="bg1"/>
                </a:solidFill>
                <a:ea typeface="楷体" panose="02010609060101010101" pitchFamily="49" charset="-122"/>
                <a:cs typeface="Calibri" panose="020F0502020204030204" pitchFamily="34" charset="0"/>
              </a:rPr>
              <a:t>尿液标本</a:t>
            </a:r>
          </a:p>
          <a:p>
            <a:pPr eaLnBrk="1" hangingPunct="1">
              <a:spcBef>
                <a:spcPct val="0"/>
              </a:spcBef>
              <a:buClrTx/>
              <a:buSzTx/>
              <a:buFontTx/>
              <a:buNone/>
            </a:pPr>
            <a:r>
              <a:rPr lang="zh-CN" altLang="en-US" sz="1800" b="1" dirty="0">
                <a:solidFill>
                  <a:schemeClr val="bg1"/>
                </a:solidFill>
                <a:ea typeface="楷体" panose="02010609060101010101" pitchFamily="49" charset="-122"/>
                <a:cs typeface="Calibri" panose="020F0502020204030204" pitchFamily="34" charset="0"/>
              </a:rPr>
              <a:t>（</a:t>
            </a:r>
            <a:r>
              <a:rPr lang="en-US" altLang="zh-CN" sz="1800" b="1" dirty="0">
                <a:solidFill>
                  <a:schemeClr val="bg1"/>
                </a:solidFill>
                <a:ea typeface="楷体" panose="02010609060101010101" pitchFamily="49" charset="-122"/>
                <a:cs typeface="Calibri" panose="020F0502020204030204" pitchFamily="34" charset="0"/>
              </a:rPr>
              <a:t>17.3%</a:t>
            </a:r>
            <a:r>
              <a:rPr lang="zh-CN" altLang="en-US" sz="1800" b="1" dirty="0">
                <a:solidFill>
                  <a:schemeClr val="bg1"/>
                </a:solidFill>
                <a:ea typeface="楷体" panose="02010609060101010101" pitchFamily="49" charset="-122"/>
                <a:cs typeface="Calibri" panose="020F0502020204030204" pitchFamily="34" charset="0"/>
              </a:rPr>
              <a:t>）</a:t>
            </a:r>
          </a:p>
        </p:txBody>
      </p:sp>
      <p:sp>
        <p:nvSpPr>
          <p:cNvPr id="15368" name="Text Box 9">
            <a:extLst>
              <a:ext uri="{FF2B5EF4-FFF2-40B4-BE49-F238E27FC236}">
                <a16:creationId xmlns:a16="http://schemas.microsoft.com/office/drawing/2014/main" id="{21986D84-B090-5D64-07E4-3882DF1C8C14}"/>
              </a:ext>
            </a:extLst>
          </p:cNvPr>
          <p:cNvSpPr txBox="1">
            <a:spLocks noChangeArrowheads="1"/>
          </p:cNvSpPr>
          <p:nvPr/>
        </p:nvSpPr>
        <p:spPr bwMode="auto">
          <a:xfrm>
            <a:off x="4254096" y="1475364"/>
            <a:ext cx="12298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800" b="1" dirty="0">
                <a:solidFill>
                  <a:schemeClr val="bg1"/>
                </a:solidFill>
                <a:ea typeface="楷体" panose="02010609060101010101" pitchFamily="49" charset="-122"/>
                <a:cs typeface="Calibri" panose="020F0502020204030204" pitchFamily="34" charset="0"/>
              </a:rPr>
              <a:t>血液标本</a:t>
            </a:r>
          </a:p>
          <a:p>
            <a:pPr eaLnBrk="1" hangingPunct="1">
              <a:spcBef>
                <a:spcPct val="0"/>
              </a:spcBef>
              <a:buClrTx/>
              <a:buSzTx/>
              <a:buFontTx/>
              <a:buNone/>
            </a:pPr>
            <a:r>
              <a:rPr lang="zh-CN" altLang="en-US" sz="1800" b="1" dirty="0">
                <a:solidFill>
                  <a:schemeClr val="bg1"/>
                </a:solidFill>
                <a:ea typeface="楷体" panose="02010609060101010101" pitchFamily="49" charset="-122"/>
                <a:cs typeface="Calibri" panose="020F0502020204030204" pitchFamily="34" charset="0"/>
              </a:rPr>
              <a:t>（</a:t>
            </a:r>
            <a:r>
              <a:rPr lang="en-US" altLang="zh-CN" sz="1800" b="1" dirty="0">
                <a:solidFill>
                  <a:schemeClr val="bg1"/>
                </a:solidFill>
                <a:ea typeface="楷体" panose="02010609060101010101" pitchFamily="49" charset="-122"/>
                <a:cs typeface="Calibri" panose="020F0502020204030204" pitchFamily="34" charset="0"/>
              </a:rPr>
              <a:t>10.6%</a:t>
            </a:r>
            <a:r>
              <a:rPr lang="zh-CN" altLang="en-US" sz="1800" b="1" dirty="0">
                <a:solidFill>
                  <a:schemeClr val="bg1"/>
                </a:solidFill>
                <a:ea typeface="楷体" panose="02010609060101010101" pitchFamily="49" charset="-122"/>
                <a:cs typeface="Calibri" panose="020F0502020204030204" pitchFamily="34" charset="0"/>
              </a:rPr>
              <a:t>）</a:t>
            </a:r>
          </a:p>
        </p:txBody>
      </p:sp>
      <p:sp>
        <p:nvSpPr>
          <p:cNvPr id="15369" name="Text Box 11">
            <a:extLst>
              <a:ext uri="{FF2B5EF4-FFF2-40B4-BE49-F238E27FC236}">
                <a16:creationId xmlns:a16="http://schemas.microsoft.com/office/drawing/2014/main" id="{C6FFE28C-1E99-8D71-507D-10E5B5F86297}"/>
              </a:ext>
            </a:extLst>
          </p:cNvPr>
          <p:cNvSpPr txBox="1">
            <a:spLocks noChangeArrowheads="1"/>
          </p:cNvSpPr>
          <p:nvPr/>
        </p:nvSpPr>
        <p:spPr bwMode="auto">
          <a:xfrm>
            <a:off x="7890004" y="2301731"/>
            <a:ext cx="29765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600" b="1" dirty="0">
                <a:solidFill>
                  <a:schemeClr val="bg2"/>
                </a:solidFill>
                <a:ea typeface="楷体" panose="02010609060101010101" pitchFamily="49" charset="-122"/>
                <a:cs typeface="Calibri" panose="020F0502020204030204" pitchFamily="34" charset="0"/>
              </a:rPr>
              <a:t>其他无菌体液（</a:t>
            </a:r>
            <a:r>
              <a:rPr lang="en-US" altLang="zh-CN" sz="1600" b="1" dirty="0">
                <a:solidFill>
                  <a:schemeClr val="bg2"/>
                </a:solidFill>
                <a:ea typeface="楷体" panose="02010609060101010101" pitchFamily="49" charset="-122"/>
                <a:cs typeface="Calibri" panose="020F0502020204030204" pitchFamily="34" charset="0"/>
              </a:rPr>
              <a:t>4%</a:t>
            </a:r>
            <a:r>
              <a:rPr lang="zh-CN" altLang="en-US" sz="1600" b="1" dirty="0">
                <a:solidFill>
                  <a:schemeClr val="bg2"/>
                </a:solidFill>
                <a:ea typeface="楷体" panose="02010609060101010101" pitchFamily="49" charset="-122"/>
                <a:cs typeface="Calibri" panose="020F0502020204030204" pitchFamily="34" charset="0"/>
              </a:rPr>
              <a:t>）</a:t>
            </a:r>
          </a:p>
        </p:txBody>
      </p:sp>
      <p:sp>
        <p:nvSpPr>
          <p:cNvPr id="15370" name="Text Box 12">
            <a:extLst>
              <a:ext uri="{FF2B5EF4-FFF2-40B4-BE49-F238E27FC236}">
                <a16:creationId xmlns:a16="http://schemas.microsoft.com/office/drawing/2014/main" id="{019CB19F-67FC-C447-7DE5-864803B9F04D}"/>
              </a:ext>
            </a:extLst>
          </p:cNvPr>
          <p:cNvSpPr txBox="1">
            <a:spLocks noChangeArrowheads="1"/>
          </p:cNvSpPr>
          <p:nvPr/>
        </p:nvSpPr>
        <p:spPr bwMode="auto">
          <a:xfrm>
            <a:off x="7890004" y="3349913"/>
            <a:ext cx="24114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600" b="1" dirty="0">
                <a:solidFill>
                  <a:schemeClr val="bg2"/>
                </a:solidFill>
                <a:ea typeface="楷体" panose="02010609060101010101" pitchFamily="49" charset="-122"/>
                <a:cs typeface="Calibri" panose="020F0502020204030204" pitchFamily="34" charset="0"/>
              </a:rPr>
              <a:t>生殖道分泌物（</a:t>
            </a:r>
            <a:r>
              <a:rPr lang="en-US" altLang="zh-CN" sz="1600" b="1" dirty="0">
                <a:solidFill>
                  <a:schemeClr val="bg2"/>
                </a:solidFill>
                <a:ea typeface="楷体" panose="02010609060101010101" pitchFamily="49" charset="-122"/>
                <a:cs typeface="Calibri" panose="020F0502020204030204" pitchFamily="34" charset="0"/>
              </a:rPr>
              <a:t>1.3%</a:t>
            </a:r>
            <a:r>
              <a:rPr lang="zh-CN" altLang="en-US" sz="1600" b="1" dirty="0">
                <a:solidFill>
                  <a:schemeClr val="bg2"/>
                </a:solidFill>
                <a:ea typeface="楷体" panose="02010609060101010101" pitchFamily="49" charset="-122"/>
                <a:cs typeface="Calibri" panose="020F0502020204030204" pitchFamily="34" charset="0"/>
              </a:rPr>
              <a:t>）</a:t>
            </a:r>
          </a:p>
        </p:txBody>
      </p:sp>
      <p:sp>
        <p:nvSpPr>
          <p:cNvPr id="15371" name="Text Box 13">
            <a:extLst>
              <a:ext uri="{FF2B5EF4-FFF2-40B4-BE49-F238E27FC236}">
                <a16:creationId xmlns:a16="http://schemas.microsoft.com/office/drawing/2014/main" id="{E355FC7F-94D4-C92F-B46A-DAD372327422}"/>
              </a:ext>
            </a:extLst>
          </p:cNvPr>
          <p:cNvSpPr txBox="1">
            <a:spLocks noChangeArrowheads="1"/>
          </p:cNvSpPr>
          <p:nvPr/>
        </p:nvSpPr>
        <p:spPr bwMode="auto">
          <a:xfrm>
            <a:off x="7890004" y="3784751"/>
            <a:ext cx="1979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600" b="1" dirty="0">
                <a:solidFill>
                  <a:schemeClr val="bg2"/>
                </a:solidFill>
                <a:ea typeface="楷体" panose="02010609060101010101" pitchFamily="49" charset="-122"/>
                <a:cs typeface="Calibri" panose="020F0502020204030204" pitchFamily="34" charset="0"/>
              </a:rPr>
              <a:t>粪便标本（</a:t>
            </a:r>
            <a:r>
              <a:rPr lang="en-US" altLang="zh-CN" sz="1600" b="1" dirty="0">
                <a:solidFill>
                  <a:schemeClr val="bg2"/>
                </a:solidFill>
                <a:ea typeface="楷体" panose="02010609060101010101" pitchFamily="49" charset="-122"/>
                <a:cs typeface="Calibri" panose="020F0502020204030204" pitchFamily="34" charset="0"/>
              </a:rPr>
              <a:t>1%</a:t>
            </a:r>
            <a:r>
              <a:rPr lang="zh-CN" altLang="en-US" sz="1600" b="1" dirty="0">
                <a:solidFill>
                  <a:schemeClr val="bg2"/>
                </a:solidFill>
                <a:ea typeface="楷体" panose="02010609060101010101" pitchFamily="49" charset="-122"/>
                <a:cs typeface="Calibri" panose="020F0502020204030204" pitchFamily="34" charset="0"/>
              </a:rPr>
              <a:t>）</a:t>
            </a:r>
          </a:p>
        </p:txBody>
      </p:sp>
      <p:sp>
        <p:nvSpPr>
          <p:cNvPr id="15372" name="Text Box 14">
            <a:extLst>
              <a:ext uri="{FF2B5EF4-FFF2-40B4-BE49-F238E27FC236}">
                <a16:creationId xmlns:a16="http://schemas.microsoft.com/office/drawing/2014/main" id="{8DE96251-CF4F-8E9A-1F50-5B73F675F4B4}"/>
              </a:ext>
            </a:extLst>
          </p:cNvPr>
          <p:cNvSpPr txBox="1">
            <a:spLocks noChangeArrowheads="1"/>
          </p:cNvSpPr>
          <p:nvPr/>
        </p:nvSpPr>
        <p:spPr bwMode="auto">
          <a:xfrm>
            <a:off x="7890004" y="4568553"/>
            <a:ext cx="1423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zh-CN" altLang="en-US" sz="1600" b="1" dirty="0">
                <a:solidFill>
                  <a:schemeClr val="bg2"/>
                </a:solidFill>
                <a:ea typeface="楷体" panose="02010609060101010101" pitchFamily="49" charset="-122"/>
                <a:cs typeface="Calibri" panose="020F0502020204030204" pitchFamily="34" charset="0"/>
              </a:rPr>
              <a:t>其他（</a:t>
            </a:r>
            <a:r>
              <a:rPr lang="en-US" altLang="zh-CN" sz="1600" b="1" dirty="0">
                <a:solidFill>
                  <a:schemeClr val="bg2"/>
                </a:solidFill>
                <a:ea typeface="楷体" panose="02010609060101010101" pitchFamily="49" charset="-122"/>
                <a:cs typeface="Calibri" panose="020F0502020204030204" pitchFamily="34" charset="0"/>
              </a:rPr>
              <a:t>9.6%</a:t>
            </a:r>
            <a:r>
              <a:rPr lang="zh-CN" altLang="en-US" sz="1600" b="1" dirty="0">
                <a:solidFill>
                  <a:schemeClr val="bg2"/>
                </a:solidFill>
                <a:ea typeface="楷体" panose="02010609060101010101" pitchFamily="49" charset="-122"/>
                <a:cs typeface="Calibri" panose="020F0502020204030204" pitchFamily="34" charset="0"/>
              </a:rPr>
              <a:t>）</a:t>
            </a:r>
          </a:p>
        </p:txBody>
      </p:sp>
      <p:sp>
        <p:nvSpPr>
          <p:cNvPr id="15373" name="Text Box 85">
            <a:extLst>
              <a:ext uri="{FF2B5EF4-FFF2-40B4-BE49-F238E27FC236}">
                <a16:creationId xmlns:a16="http://schemas.microsoft.com/office/drawing/2014/main" id="{27932C3E-C743-BE00-558C-651FA6FEAF30}"/>
              </a:ext>
            </a:extLst>
          </p:cNvPr>
          <p:cNvSpPr txBox="1">
            <a:spLocks noChangeArrowheads="1"/>
          </p:cNvSpPr>
          <p:nvPr/>
        </p:nvSpPr>
        <p:spPr bwMode="auto">
          <a:xfrm>
            <a:off x="7890004" y="2807197"/>
            <a:ext cx="19796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600" b="1" dirty="0">
                <a:solidFill>
                  <a:schemeClr val="bg2"/>
                </a:solidFill>
                <a:ea typeface="楷体" panose="02010609060101010101" pitchFamily="49" charset="-122"/>
                <a:cs typeface="Calibri" panose="020F0502020204030204" pitchFamily="34" charset="0"/>
              </a:rPr>
              <a:t>脑脊液（</a:t>
            </a:r>
            <a:r>
              <a:rPr lang="en-US" altLang="zh-CN" sz="1600" b="1" dirty="0">
                <a:solidFill>
                  <a:schemeClr val="bg2"/>
                </a:solidFill>
                <a:ea typeface="楷体" panose="02010609060101010101" pitchFamily="49" charset="-122"/>
                <a:cs typeface="Calibri" panose="020F0502020204030204" pitchFamily="34" charset="0"/>
              </a:rPr>
              <a:t>0.6%</a:t>
            </a:r>
            <a:r>
              <a:rPr lang="zh-CN" altLang="en-US" sz="1600" b="1" dirty="0">
                <a:solidFill>
                  <a:schemeClr val="bg2"/>
                </a:solidFill>
                <a:ea typeface="楷体" panose="02010609060101010101" pitchFamily="49" charset="-122"/>
                <a:cs typeface="Calibri" panose="020F0502020204030204" pitchFamily="34" charset="0"/>
              </a:rPr>
              <a:t>）</a:t>
            </a:r>
          </a:p>
        </p:txBody>
      </p:sp>
      <p:sp>
        <p:nvSpPr>
          <p:cNvPr id="15374" name="Text Box 10">
            <a:extLst>
              <a:ext uri="{FF2B5EF4-FFF2-40B4-BE49-F238E27FC236}">
                <a16:creationId xmlns:a16="http://schemas.microsoft.com/office/drawing/2014/main" id="{97D047FD-DFCC-7710-D5D9-92725008322A}"/>
              </a:ext>
            </a:extLst>
          </p:cNvPr>
          <p:cNvSpPr txBox="1">
            <a:spLocks noChangeArrowheads="1"/>
          </p:cNvSpPr>
          <p:nvPr/>
        </p:nvSpPr>
        <p:spPr bwMode="auto">
          <a:xfrm>
            <a:off x="7890004" y="1656167"/>
            <a:ext cx="2195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600" b="1" dirty="0">
                <a:solidFill>
                  <a:schemeClr val="bg2"/>
                </a:solidFill>
                <a:ea typeface="楷体" panose="02010609060101010101" pitchFamily="49" charset="-122"/>
                <a:cs typeface="Calibri" panose="020F0502020204030204" pitchFamily="34" charset="0"/>
              </a:rPr>
              <a:t>伤口脓液（</a:t>
            </a:r>
            <a:r>
              <a:rPr lang="en-US" altLang="zh-CN" sz="1600" b="1" dirty="0">
                <a:solidFill>
                  <a:schemeClr val="bg2"/>
                </a:solidFill>
                <a:ea typeface="楷体" panose="02010609060101010101" pitchFamily="49" charset="-122"/>
                <a:cs typeface="Calibri" panose="020F0502020204030204" pitchFamily="34" charset="0"/>
              </a:rPr>
              <a:t>5.8%</a:t>
            </a:r>
            <a:r>
              <a:rPr lang="zh-CN" altLang="en-US" sz="1600" b="1" dirty="0">
                <a:solidFill>
                  <a:schemeClr val="bg2"/>
                </a:solidFill>
                <a:ea typeface="楷体" panose="02010609060101010101" pitchFamily="49" charset="-122"/>
                <a:cs typeface="Calibri" panose="020F0502020204030204" pitchFamily="34" charset="0"/>
              </a:rPr>
              <a:t>）</a:t>
            </a:r>
          </a:p>
        </p:txBody>
      </p:sp>
      <p:sp>
        <p:nvSpPr>
          <p:cNvPr id="15375" name="Line 18">
            <a:extLst>
              <a:ext uri="{FF2B5EF4-FFF2-40B4-BE49-F238E27FC236}">
                <a16:creationId xmlns:a16="http://schemas.microsoft.com/office/drawing/2014/main" id="{652A70E0-38BA-A9D0-E157-40642CCF3A87}"/>
              </a:ext>
            </a:extLst>
          </p:cNvPr>
          <p:cNvSpPr>
            <a:spLocks noChangeShapeType="1"/>
          </p:cNvSpPr>
          <p:nvPr/>
        </p:nvSpPr>
        <p:spPr bwMode="auto">
          <a:xfrm>
            <a:off x="6413110" y="4288571"/>
            <a:ext cx="1540397" cy="451266"/>
          </a:xfrm>
          <a:prstGeom prst="line">
            <a:avLst/>
          </a:prstGeom>
          <a:noFill/>
          <a:ln w="38100">
            <a:solidFill>
              <a:srgbClr val="990033"/>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15376" name="Line 15">
            <a:extLst>
              <a:ext uri="{FF2B5EF4-FFF2-40B4-BE49-F238E27FC236}">
                <a16:creationId xmlns:a16="http://schemas.microsoft.com/office/drawing/2014/main" id="{910B0EB9-9EC5-8F0F-1546-4C39A8E1A18E}"/>
              </a:ext>
            </a:extLst>
          </p:cNvPr>
          <p:cNvSpPr>
            <a:spLocks noChangeShapeType="1"/>
          </p:cNvSpPr>
          <p:nvPr/>
        </p:nvSpPr>
        <p:spPr bwMode="auto">
          <a:xfrm flipV="1">
            <a:off x="6397401" y="2507672"/>
            <a:ext cx="1458126" cy="339561"/>
          </a:xfrm>
          <a:prstGeom prst="line">
            <a:avLst/>
          </a:prstGeom>
          <a:noFill/>
          <a:ln w="38100">
            <a:solidFill>
              <a:srgbClr val="FFE99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15377" name="Line 15">
            <a:extLst>
              <a:ext uri="{FF2B5EF4-FFF2-40B4-BE49-F238E27FC236}">
                <a16:creationId xmlns:a16="http://schemas.microsoft.com/office/drawing/2014/main" id="{2EC49670-A102-7C91-9D8E-B515E2F0029E}"/>
              </a:ext>
            </a:extLst>
          </p:cNvPr>
          <p:cNvSpPr>
            <a:spLocks noChangeShapeType="1"/>
          </p:cNvSpPr>
          <p:nvPr/>
        </p:nvSpPr>
        <p:spPr bwMode="auto">
          <a:xfrm flipV="1">
            <a:off x="6055722" y="1837350"/>
            <a:ext cx="1781175" cy="309562"/>
          </a:xfrm>
          <a:prstGeom prst="line">
            <a:avLst/>
          </a:prstGeom>
          <a:noFill/>
          <a:ln w="38100">
            <a:solidFill>
              <a:srgbClr val="31849B"/>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dirty="0"/>
          </a:p>
        </p:txBody>
      </p:sp>
    </p:spTree>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4">
            <a:extLst>
              <a:ext uri="{FF2B5EF4-FFF2-40B4-BE49-F238E27FC236}">
                <a16:creationId xmlns:a16="http://schemas.microsoft.com/office/drawing/2014/main" id="{8A5133C7-7B7B-6727-873B-DD494008BEFC}"/>
              </a:ext>
            </a:extLst>
          </p:cNvPr>
          <p:cNvSpPr>
            <a:spLocks noGrp="1" noRot="1" noChangeArrowheads="1"/>
          </p:cNvSpPr>
          <p:nvPr>
            <p:ph type="title" idx="4294967295"/>
          </p:nvPr>
        </p:nvSpPr>
        <p:spPr>
          <a:xfrm>
            <a:off x="3575050" y="368300"/>
            <a:ext cx="6842125" cy="603250"/>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400" b="1" kern="1200" dirty="0">
                <a:cs typeface="+mn-cs"/>
              </a:rPr>
              <a:t>历年主要标本占比变迁（</a:t>
            </a:r>
            <a:r>
              <a:rPr lang="en-US" altLang="zh-CN" sz="2400" b="1" kern="1200" dirty="0">
                <a:cs typeface="+mn-cs"/>
              </a:rPr>
              <a:t>2005-2024</a:t>
            </a:r>
            <a:r>
              <a:rPr lang="zh-CN" altLang="en-US" sz="2400" b="1" kern="1200" dirty="0">
                <a:cs typeface="+mn-cs"/>
              </a:rPr>
              <a:t>）</a:t>
            </a:r>
          </a:p>
        </p:txBody>
      </p:sp>
      <p:graphicFrame>
        <p:nvGraphicFramePr>
          <p:cNvPr id="2" name="Object 54">
            <a:extLst>
              <a:ext uri="{FF2B5EF4-FFF2-40B4-BE49-F238E27FC236}">
                <a16:creationId xmlns:a16="http://schemas.microsoft.com/office/drawing/2014/main" id="{6C1A659E-30DE-49B5-896A-BFFA0CB06BE7}"/>
              </a:ext>
            </a:extLst>
          </p:cNvPr>
          <p:cNvGraphicFramePr>
            <a:graphicFrameLocks noChangeAspect="1"/>
          </p:cNvGraphicFramePr>
          <p:nvPr>
            <p:extLst>
              <p:ext uri="{D42A27DB-BD31-4B8C-83A1-F6EECF244321}">
                <p14:modId xmlns:p14="http://schemas.microsoft.com/office/powerpoint/2010/main" val="4290223933"/>
              </p:ext>
            </p:extLst>
          </p:nvPr>
        </p:nvGraphicFramePr>
        <p:xfrm>
          <a:off x="515938" y="958850"/>
          <a:ext cx="10072687" cy="5391150"/>
        </p:xfrm>
        <a:graphic>
          <a:graphicData uri="http://schemas.openxmlformats.org/drawingml/2006/chart">
            <c:chart xmlns:c="http://schemas.openxmlformats.org/drawingml/2006/chart" xmlns:r="http://schemas.openxmlformats.org/officeDocument/2006/relationships" r:id="rId2"/>
          </a:graphicData>
        </a:graphic>
      </p:graphicFrame>
      <p:sp>
        <p:nvSpPr>
          <p:cNvPr id="16387" name="Text Box 55">
            <a:extLst>
              <a:ext uri="{FF2B5EF4-FFF2-40B4-BE49-F238E27FC236}">
                <a16:creationId xmlns:a16="http://schemas.microsoft.com/office/drawing/2014/main" id="{05A961DA-F6C1-35C7-E614-7002235BF1A3}"/>
              </a:ext>
            </a:extLst>
          </p:cNvPr>
          <p:cNvSpPr txBox="1">
            <a:spLocks noChangeArrowheads="1"/>
          </p:cNvSpPr>
          <p:nvPr/>
        </p:nvSpPr>
        <p:spPr bwMode="auto">
          <a:xfrm>
            <a:off x="10514830" y="2328591"/>
            <a:ext cx="9540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solidFill>
                  <a:schemeClr val="tx2"/>
                </a:solidFill>
                <a:ea typeface="微软雅黑" panose="020B0503020204020204" pitchFamily="34" charset="-122"/>
              </a:rPr>
              <a:t>呼吸道标本</a:t>
            </a:r>
          </a:p>
        </p:txBody>
      </p:sp>
      <p:sp>
        <p:nvSpPr>
          <p:cNvPr id="16388" name="Text Box 56">
            <a:extLst>
              <a:ext uri="{FF2B5EF4-FFF2-40B4-BE49-F238E27FC236}">
                <a16:creationId xmlns:a16="http://schemas.microsoft.com/office/drawing/2014/main" id="{76A43372-8D3E-3537-341A-8B4FAF29234F}"/>
              </a:ext>
            </a:extLst>
          </p:cNvPr>
          <p:cNvSpPr txBox="1">
            <a:spLocks noChangeArrowheads="1"/>
          </p:cNvSpPr>
          <p:nvPr/>
        </p:nvSpPr>
        <p:spPr bwMode="auto">
          <a:xfrm>
            <a:off x="10523538" y="4233863"/>
            <a:ext cx="9540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a:ea typeface="微软雅黑" panose="020B0503020204020204" pitchFamily="34" charset="-122"/>
              </a:rPr>
              <a:t>泌尿道标本</a:t>
            </a:r>
          </a:p>
        </p:txBody>
      </p:sp>
      <p:sp>
        <p:nvSpPr>
          <p:cNvPr id="16389" name="Text Box 57">
            <a:extLst>
              <a:ext uri="{FF2B5EF4-FFF2-40B4-BE49-F238E27FC236}">
                <a16:creationId xmlns:a16="http://schemas.microsoft.com/office/drawing/2014/main" id="{B7A12E94-1141-EBED-798F-08B4280F4A9D}"/>
              </a:ext>
            </a:extLst>
          </p:cNvPr>
          <p:cNvSpPr txBox="1">
            <a:spLocks noChangeArrowheads="1"/>
          </p:cNvSpPr>
          <p:nvPr/>
        </p:nvSpPr>
        <p:spPr bwMode="auto">
          <a:xfrm>
            <a:off x="10523538" y="4689475"/>
            <a:ext cx="800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a:solidFill>
                  <a:srgbClr val="0000FF"/>
                </a:solidFill>
                <a:ea typeface="微软雅黑" panose="020B0503020204020204" pitchFamily="34" charset="-122"/>
              </a:rPr>
              <a:t>血液标本</a:t>
            </a:r>
          </a:p>
        </p:txBody>
      </p:sp>
      <p:sp>
        <p:nvSpPr>
          <p:cNvPr id="16390" name="Text Box 58">
            <a:extLst>
              <a:ext uri="{FF2B5EF4-FFF2-40B4-BE49-F238E27FC236}">
                <a16:creationId xmlns:a16="http://schemas.microsoft.com/office/drawing/2014/main" id="{CEA98997-7A19-C907-30BF-45CF5F7CB9EE}"/>
              </a:ext>
            </a:extLst>
          </p:cNvPr>
          <p:cNvSpPr txBox="1">
            <a:spLocks noChangeArrowheads="1"/>
          </p:cNvSpPr>
          <p:nvPr/>
        </p:nvSpPr>
        <p:spPr bwMode="auto">
          <a:xfrm>
            <a:off x="10523538" y="5212352"/>
            <a:ext cx="11080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solidFill>
                  <a:srgbClr val="FF5050"/>
                </a:solidFill>
                <a:ea typeface="微软雅黑" panose="020B0503020204020204" pitchFamily="34" charset="-122"/>
              </a:rPr>
              <a:t>伤口脓液标本</a:t>
            </a:r>
          </a:p>
        </p:txBody>
      </p:sp>
      <p:pic>
        <p:nvPicPr>
          <p:cNvPr id="16391" name="图片 3">
            <a:extLst>
              <a:ext uri="{FF2B5EF4-FFF2-40B4-BE49-F238E27FC236}">
                <a16:creationId xmlns:a16="http://schemas.microsoft.com/office/drawing/2014/main" id="{147073BA-533F-CC6B-51ED-72BFFFC35A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74351" y="3091226"/>
            <a:ext cx="64928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a:extLst>
              <a:ext uri="{FF2B5EF4-FFF2-40B4-BE49-F238E27FC236}">
                <a16:creationId xmlns:a16="http://schemas.microsoft.com/office/drawing/2014/main" id="{9F329EAB-FD42-3A98-E523-748C0B51D5ED}"/>
              </a:ext>
            </a:extLst>
          </p:cNvPr>
          <p:cNvGraphicFramePr>
            <a:graphicFrameLocks/>
          </p:cNvGraphicFramePr>
          <p:nvPr>
            <p:extLst>
              <p:ext uri="{D42A27DB-BD31-4B8C-83A1-F6EECF244321}">
                <p14:modId xmlns:p14="http://schemas.microsoft.com/office/powerpoint/2010/main" val="1898619256"/>
              </p:ext>
            </p:extLst>
          </p:nvPr>
        </p:nvGraphicFramePr>
        <p:xfrm>
          <a:off x="515937" y="1089025"/>
          <a:ext cx="11160125" cy="5220667"/>
        </p:xfrm>
        <a:graphic>
          <a:graphicData uri="http://schemas.openxmlformats.org/drawingml/2006/chart">
            <c:chart xmlns:c="http://schemas.openxmlformats.org/drawingml/2006/chart" xmlns:r="http://schemas.openxmlformats.org/officeDocument/2006/relationships" r:id="rId2"/>
          </a:graphicData>
        </a:graphic>
      </p:graphicFrame>
      <p:sp>
        <p:nvSpPr>
          <p:cNvPr id="128002" name="Rectangle 2">
            <a:extLst>
              <a:ext uri="{FF2B5EF4-FFF2-40B4-BE49-F238E27FC236}">
                <a16:creationId xmlns:a16="http://schemas.microsoft.com/office/drawing/2014/main" id="{5FC7F697-AA08-16C7-0299-6BD1B7EEBFD2}"/>
              </a:ext>
            </a:extLst>
          </p:cNvPr>
          <p:cNvSpPr>
            <a:spLocks noGrp="1" noChangeArrowheads="1"/>
          </p:cNvSpPr>
          <p:nvPr>
            <p:ph type="title"/>
          </p:nvPr>
        </p:nvSpPr>
        <p:spPr>
          <a:xfrm>
            <a:off x="1955800" y="188913"/>
            <a:ext cx="9720263" cy="900112"/>
          </a:xfrm>
        </p:spPr>
        <p:txBody>
          <a:bodyPr/>
          <a:lstStyle/>
          <a:p>
            <a:pPr>
              <a:defRPr/>
            </a:pPr>
            <a:r>
              <a:rPr lang="zh-CN" altLang="en-US" sz="2400" b="1" dirty="0">
                <a:effectLst>
                  <a:outerShdw blurRad="38100" dist="38100" dir="2700000" algn="tl">
                    <a:srgbClr val="C0C0C0"/>
                  </a:outerShdw>
                </a:effectLst>
              </a:rPr>
              <a:t>主要临床分离菌种分布（前</a:t>
            </a:r>
            <a:r>
              <a:rPr lang="en-US" altLang="zh-CN" sz="2400" b="1" dirty="0">
                <a:effectLst>
                  <a:outerShdw blurRad="38100" dist="38100" dir="2700000" algn="tl">
                    <a:srgbClr val="C0C0C0"/>
                  </a:outerShdw>
                </a:effectLst>
              </a:rPr>
              <a:t>20</a:t>
            </a:r>
            <a:r>
              <a:rPr lang="zh-CN" altLang="en-US" sz="2400" b="1" dirty="0">
                <a:effectLst>
                  <a:outerShdw blurRad="38100" dist="38100" dir="2700000" algn="tl">
                    <a:srgbClr val="C0C0C0"/>
                  </a:outerShdw>
                </a:effectLst>
              </a:rPr>
              <a:t>位）</a:t>
            </a:r>
            <a:br>
              <a:rPr lang="zh-CN" altLang="en-US" sz="2400" b="1" dirty="0">
                <a:effectLst>
                  <a:outerShdw blurRad="38100" dist="38100" dir="2700000" algn="tl">
                    <a:srgbClr val="C0C0C0"/>
                  </a:outerShdw>
                </a:effectLst>
              </a:rPr>
            </a:br>
            <a:r>
              <a:rPr lang="zh-CN" altLang="en-US" sz="2400" b="1" dirty="0">
                <a:effectLst>
                  <a:outerShdw blurRad="38100" dist="38100" dir="2700000" algn="tl">
                    <a:srgbClr val="C0C0C0"/>
                  </a:outerShdw>
                </a:effectLst>
              </a:rPr>
              <a:t>（</a:t>
            </a:r>
            <a:r>
              <a:rPr lang="en-US" altLang="zh-CN" sz="2400" b="1" dirty="0">
                <a:effectLst>
                  <a:outerShdw blurRad="38100" dist="38100" dir="2700000" algn="tl">
                    <a:srgbClr val="C0C0C0"/>
                  </a:outerShdw>
                </a:effectLst>
              </a:rPr>
              <a:t>n=</a:t>
            </a:r>
            <a:r>
              <a:rPr lang="en-US" altLang="zh-CN" sz="2400" b="1" dirty="0"/>
              <a:t> </a:t>
            </a:r>
            <a:r>
              <a:rPr lang="en-US" altLang="zh-CN" sz="2400" b="1" dirty="0">
                <a:ea typeface="微软雅黑" panose="020B0503020204020204" pitchFamily="34" charset="-122"/>
              </a:rPr>
              <a:t>458271</a:t>
            </a:r>
            <a:r>
              <a:rPr lang="zh-CN" altLang="en-US" sz="2400" b="1" dirty="0">
                <a:effectLst>
                  <a:outerShdw blurRad="38100" dist="38100" dir="2700000" algn="tl">
                    <a:srgbClr val="C0C0C0"/>
                  </a:outerShdw>
                </a:effectLst>
              </a:rPr>
              <a:t>）</a:t>
            </a:r>
          </a:p>
        </p:txBody>
      </p:sp>
      <p:sp>
        <p:nvSpPr>
          <p:cNvPr id="17411" name="矩形: 圆角 2">
            <a:extLst>
              <a:ext uri="{FF2B5EF4-FFF2-40B4-BE49-F238E27FC236}">
                <a16:creationId xmlns:a16="http://schemas.microsoft.com/office/drawing/2014/main" id="{61D6F4BA-E0C5-7D49-5C53-2981DBE27EC6}"/>
              </a:ext>
            </a:extLst>
          </p:cNvPr>
          <p:cNvSpPr>
            <a:spLocks noChangeArrowheads="1"/>
          </p:cNvSpPr>
          <p:nvPr/>
        </p:nvSpPr>
        <p:spPr bwMode="auto">
          <a:xfrm>
            <a:off x="4295770" y="2054459"/>
            <a:ext cx="6121400" cy="1080452"/>
          </a:xfrm>
          <a:prstGeom prst="roundRect">
            <a:avLst>
              <a:gd name="adj" fmla="val 11657"/>
            </a:avLst>
          </a:prstGeom>
          <a:solidFill>
            <a:schemeClr val="accent4">
              <a:lumMod val="10000"/>
              <a:lumOff val="90000"/>
            </a:schemeClr>
          </a:solidFill>
          <a:ln w="19050" algn="ctr">
            <a:noFill/>
            <a:round/>
            <a:headEnd/>
            <a:tailEnd/>
          </a:ln>
        </p:spPr>
        <p:txBody>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ct val="150000"/>
              </a:lnSpc>
              <a:spcBef>
                <a:spcPct val="0"/>
              </a:spcBef>
              <a:buClrTx/>
              <a:buSzTx/>
              <a:buFont typeface="Wingdings" pitchFamily="2" charset="2"/>
              <a:buNone/>
            </a:pPr>
            <a:r>
              <a:rPr lang="zh-CN" altLang="en-US" sz="1800" b="1" dirty="0">
                <a:solidFill>
                  <a:schemeClr val="bg2"/>
                </a:solidFill>
                <a:ea typeface="楷体" panose="02010609060101010101" pitchFamily="49" charset="-122"/>
              </a:rPr>
              <a:t>排名前</a:t>
            </a:r>
            <a:r>
              <a:rPr lang="en-US" altLang="zh-CN" sz="1800" b="1" dirty="0">
                <a:solidFill>
                  <a:schemeClr val="bg2"/>
                </a:solidFill>
                <a:ea typeface="楷体" panose="02010609060101010101" pitchFamily="49" charset="-122"/>
              </a:rPr>
              <a:t>5</a:t>
            </a:r>
            <a:r>
              <a:rPr lang="zh-CN" altLang="en-US" sz="1800" b="1" dirty="0">
                <a:solidFill>
                  <a:schemeClr val="bg2"/>
                </a:solidFill>
                <a:ea typeface="楷体" panose="02010609060101010101" pitchFamily="49" charset="-122"/>
              </a:rPr>
              <a:t>位分离菌：大肠埃希菌、肺炎克雷伯菌、金黄色葡萄球菌、铜绿假单胞菌和鲍曼不动杆菌</a:t>
            </a:r>
            <a:endParaRPr lang="en-US" altLang="zh-CN" sz="1800" b="1" dirty="0">
              <a:solidFill>
                <a:schemeClr val="bg2"/>
              </a:solidFill>
              <a:ea typeface="楷体" panose="02010609060101010101" pitchFamily="49" charset="-122"/>
            </a:endParaRPr>
          </a:p>
          <a:p>
            <a:pPr eaLnBrk="1" hangingPunct="1">
              <a:spcBef>
                <a:spcPct val="0"/>
              </a:spcBef>
              <a:buClrTx/>
              <a:buSzTx/>
              <a:buFontTx/>
              <a:buNone/>
            </a:pPr>
            <a:endParaRPr lang="zh-CN" altLang="en-US" sz="1800" b="1" dirty="0">
              <a:latin typeface="Tahoma" panose="020B0604030504040204" pitchFamily="34" charset="0"/>
              <a:ea typeface="宋体" panose="02010600030101010101" pitchFamily="2" charset="-122"/>
            </a:endParaRPr>
          </a:p>
        </p:txBody>
      </p:sp>
    </p:spTree>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a:extLst>
              <a:ext uri="{FF2B5EF4-FFF2-40B4-BE49-F238E27FC236}">
                <a16:creationId xmlns:a16="http://schemas.microsoft.com/office/drawing/2014/main" id="{4CE14160-5AB2-8DBF-6D7E-0697D60E37F0}"/>
              </a:ext>
            </a:extLst>
          </p:cNvPr>
          <p:cNvGraphicFramePr>
            <a:graphicFrameLocks/>
          </p:cNvGraphicFramePr>
          <p:nvPr>
            <p:extLst>
              <p:ext uri="{D42A27DB-BD31-4B8C-83A1-F6EECF244321}">
                <p14:modId xmlns:p14="http://schemas.microsoft.com/office/powerpoint/2010/main" val="644433456"/>
              </p:ext>
            </p:extLst>
          </p:nvPr>
        </p:nvGraphicFramePr>
        <p:xfrm>
          <a:off x="527614" y="992777"/>
          <a:ext cx="10248984" cy="5136568"/>
        </p:xfrm>
        <a:graphic>
          <a:graphicData uri="http://schemas.openxmlformats.org/drawingml/2006/chart">
            <c:chart xmlns:c="http://schemas.openxmlformats.org/drawingml/2006/chart" xmlns:r="http://schemas.openxmlformats.org/officeDocument/2006/relationships" r:id="rId2"/>
          </a:graphicData>
        </a:graphic>
      </p:graphicFrame>
      <p:sp>
        <p:nvSpPr>
          <p:cNvPr id="18433" name="Rectangle 4">
            <a:extLst>
              <a:ext uri="{FF2B5EF4-FFF2-40B4-BE49-F238E27FC236}">
                <a16:creationId xmlns:a16="http://schemas.microsoft.com/office/drawing/2014/main" id="{07E3F10E-E4A7-E642-FCB2-6B41D239B19E}"/>
              </a:ext>
            </a:extLst>
          </p:cNvPr>
          <p:cNvSpPr>
            <a:spLocks noGrp="1" noChangeArrowheads="1"/>
          </p:cNvSpPr>
          <p:nvPr>
            <p:ph type="title" idx="4294967295"/>
          </p:nvPr>
        </p:nvSpPr>
        <p:spPr>
          <a:xfrm>
            <a:off x="3035300" y="188913"/>
            <a:ext cx="7453313" cy="720725"/>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400" b="1" dirty="0"/>
              <a:t>甲氧西林耐药葡萄球菌检出率变迁</a:t>
            </a:r>
            <a:r>
              <a:rPr lang="zh-CN" altLang="en-US" sz="2400" b="1" dirty="0">
                <a:cs typeface="Times New Roman" panose="02020603050405020304" pitchFamily="18" charset="0"/>
              </a:rPr>
              <a:t>（</a:t>
            </a:r>
            <a:r>
              <a:rPr lang="en-US" altLang="zh-CN" sz="2400" b="1" dirty="0">
                <a:cs typeface="Times New Roman" panose="02020603050405020304" pitchFamily="18" charset="0"/>
              </a:rPr>
              <a:t>2005-2024</a:t>
            </a:r>
            <a:r>
              <a:rPr lang="zh-CN" altLang="en-US" sz="2400" b="1" dirty="0">
                <a:cs typeface="Times New Roman" panose="02020603050405020304" pitchFamily="18" charset="0"/>
              </a:rPr>
              <a:t>）</a:t>
            </a:r>
            <a:endParaRPr lang="zh-CN" altLang="en-US" sz="2400" b="1" dirty="0"/>
          </a:p>
        </p:txBody>
      </p:sp>
      <p:sp>
        <p:nvSpPr>
          <p:cNvPr id="6160" name="Text Box 16">
            <a:extLst>
              <a:ext uri="{FF2B5EF4-FFF2-40B4-BE49-F238E27FC236}">
                <a16:creationId xmlns:a16="http://schemas.microsoft.com/office/drawing/2014/main" id="{993AA66E-08A4-3F36-4D62-5AC0F6ECECD8}"/>
              </a:ext>
            </a:extLst>
          </p:cNvPr>
          <p:cNvSpPr txBox="1">
            <a:spLocks noChangeArrowheads="1"/>
          </p:cNvSpPr>
          <p:nvPr/>
        </p:nvSpPr>
        <p:spPr bwMode="auto">
          <a:xfrm>
            <a:off x="506588" y="3154363"/>
            <a:ext cx="295275" cy="274637"/>
          </a:xfrm>
          <a:prstGeom prst="rect">
            <a:avLst/>
          </a:prstGeom>
          <a:noFill/>
          <a:ln>
            <a:noFill/>
          </a:ln>
          <a:effectLst/>
        </p:spPr>
        <p:txBody>
          <a:bodyPr wrap="none">
            <a:spAutoFit/>
          </a:bodyPr>
          <a:lstStyle/>
          <a:p>
            <a:pPr eaLnBrk="1" hangingPunct="1">
              <a:defRPr/>
            </a:pPr>
            <a:r>
              <a:rPr lang="en-US" altLang="zh-CN" sz="1200" b="1" dirty="0">
                <a:effectLst>
                  <a:outerShdw blurRad="38100" dist="38100" dir="2700000" algn="tl">
                    <a:srgbClr val="C0C0C0"/>
                  </a:outerShdw>
                </a:effectLst>
                <a:latin typeface="Calibri" panose="020F0502020204030204" pitchFamily="34" charset="0"/>
              </a:rPr>
              <a:t>%</a:t>
            </a:r>
          </a:p>
        </p:txBody>
      </p:sp>
      <p:sp>
        <p:nvSpPr>
          <p:cNvPr id="6161" name="Text Box 17">
            <a:extLst>
              <a:ext uri="{FF2B5EF4-FFF2-40B4-BE49-F238E27FC236}">
                <a16:creationId xmlns:a16="http://schemas.microsoft.com/office/drawing/2014/main" id="{48854107-DF06-D8C5-8ECB-04403F2E405D}"/>
              </a:ext>
            </a:extLst>
          </p:cNvPr>
          <p:cNvSpPr txBox="1">
            <a:spLocks noChangeArrowheads="1"/>
          </p:cNvSpPr>
          <p:nvPr/>
        </p:nvSpPr>
        <p:spPr bwMode="auto">
          <a:xfrm>
            <a:off x="6034088" y="6034088"/>
            <a:ext cx="488950" cy="274637"/>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a:effectLst>
                  <a:outerShdw blurRad="38100" dist="38100" dir="2700000" algn="tl">
                    <a:srgbClr val="C0C0C0"/>
                  </a:outerShdw>
                </a:effectLst>
                <a:latin typeface="Calibri" panose="020F0502020204030204" pitchFamily="34" charset="0"/>
                <a:ea typeface="微软雅黑" panose="020B0503020204020204" pitchFamily="34" charset="-122"/>
              </a:rPr>
              <a:t>年份</a:t>
            </a:r>
            <a:endParaRPr lang="en-US" altLang="zh-CN" sz="1200" b="1">
              <a:effectLst>
                <a:outerShdw blurRad="38100" dist="38100" dir="2700000" algn="tl">
                  <a:srgbClr val="C0C0C0"/>
                </a:outerShdw>
              </a:effectLst>
              <a:latin typeface="Calibri" panose="020F0502020204030204" pitchFamily="34" charset="0"/>
              <a:ea typeface="微软雅黑" panose="020B0503020204020204" pitchFamily="34" charset="-122"/>
            </a:endParaRPr>
          </a:p>
        </p:txBody>
      </p:sp>
      <p:sp>
        <p:nvSpPr>
          <p:cNvPr id="18437" name="Text Box 10">
            <a:extLst>
              <a:ext uri="{FF2B5EF4-FFF2-40B4-BE49-F238E27FC236}">
                <a16:creationId xmlns:a16="http://schemas.microsoft.com/office/drawing/2014/main" id="{15C8B0AA-6A57-17FA-43CB-1E4A8879922D}"/>
              </a:ext>
            </a:extLst>
          </p:cNvPr>
          <p:cNvSpPr txBox="1">
            <a:spLocks noChangeArrowheads="1"/>
          </p:cNvSpPr>
          <p:nvPr/>
        </p:nvSpPr>
        <p:spPr bwMode="auto">
          <a:xfrm>
            <a:off x="1235379" y="5352051"/>
            <a:ext cx="745331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zh-CN" altLang="en-US" sz="1200" b="1" dirty="0">
                <a:ea typeface="楷体" panose="02010609060101010101" pitchFamily="49" charset="-122"/>
              </a:rPr>
              <a:t>其他</a:t>
            </a:r>
            <a:r>
              <a:rPr lang="en-US" altLang="zh-CN" sz="1200" b="1" dirty="0">
                <a:ea typeface="楷体" panose="02010609060101010101" pitchFamily="49" charset="-122"/>
              </a:rPr>
              <a:t>MRCNS</a:t>
            </a:r>
            <a:r>
              <a:rPr lang="zh-CN" altLang="en-US" sz="1200" b="1" dirty="0">
                <a:ea typeface="楷体" panose="02010609060101010101" pitchFamily="49" charset="-122"/>
              </a:rPr>
              <a:t>：指除金葡菌、表皮葡萄球菌、假中间葡萄球菌和施氏葡萄球菌外的其他葡萄球菌中的</a:t>
            </a:r>
            <a:r>
              <a:rPr lang="en-US" altLang="zh-CN" sz="1200" b="1" dirty="0" err="1">
                <a:ea typeface="楷体" panose="02010609060101010101" pitchFamily="49" charset="-122"/>
              </a:rPr>
              <a:t>MRCNS</a:t>
            </a:r>
            <a:endParaRPr lang="en-US" altLang="zh-CN" sz="1200" b="1" dirty="0">
              <a:ea typeface="楷体" panose="02010609060101010101" pitchFamily="49" charset="-122"/>
            </a:endParaRPr>
          </a:p>
        </p:txBody>
      </p:sp>
      <p:pic>
        <p:nvPicPr>
          <p:cNvPr id="18438" name="图片 2">
            <a:extLst>
              <a:ext uri="{FF2B5EF4-FFF2-40B4-BE49-F238E27FC236}">
                <a16:creationId xmlns:a16="http://schemas.microsoft.com/office/drawing/2014/main" id="{AAD7EEFD-BC23-67C6-CECB-DF8A4A2EED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6276" y="2979258"/>
            <a:ext cx="1259530" cy="12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94688-29C6-E606-1458-13E9B15D0FE9}"/>
            </a:ext>
          </a:extLst>
        </p:cNvPr>
        <p:cNvGrpSpPr/>
        <p:nvPr/>
      </p:nvGrpSpPr>
      <p:grpSpPr>
        <a:xfrm>
          <a:off x="0" y="0"/>
          <a:ext cx="0" cy="0"/>
          <a:chOff x="0" y="0"/>
          <a:chExt cx="0" cy="0"/>
        </a:xfrm>
      </p:grpSpPr>
      <p:graphicFrame>
        <p:nvGraphicFramePr>
          <p:cNvPr id="6" name="图表 5">
            <a:extLst>
              <a:ext uri="{FF2B5EF4-FFF2-40B4-BE49-F238E27FC236}">
                <a16:creationId xmlns:a16="http://schemas.microsoft.com/office/drawing/2014/main" id="{DB931C65-9D38-66B8-C545-F226CA0623EB}"/>
              </a:ext>
            </a:extLst>
          </p:cNvPr>
          <p:cNvGraphicFramePr>
            <a:graphicFrameLocks/>
          </p:cNvGraphicFramePr>
          <p:nvPr>
            <p:extLst>
              <p:ext uri="{D42A27DB-BD31-4B8C-83A1-F6EECF244321}">
                <p14:modId xmlns:p14="http://schemas.microsoft.com/office/powerpoint/2010/main" val="2197367287"/>
              </p:ext>
            </p:extLst>
          </p:nvPr>
        </p:nvGraphicFramePr>
        <p:xfrm>
          <a:off x="690686" y="1053617"/>
          <a:ext cx="10441334" cy="5220667"/>
        </p:xfrm>
        <a:graphic>
          <a:graphicData uri="http://schemas.openxmlformats.org/drawingml/2006/chart">
            <c:chart xmlns:c="http://schemas.openxmlformats.org/drawingml/2006/chart" xmlns:r="http://schemas.openxmlformats.org/officeDocument/2006/relationships" r:id="rId2"/>
          </a:graphicData>
        </a:graphic>
      </p:graphicFrame>
      <p:sp>
        <p:nvSpPr>
          <p:cNvPr id="19457" name="Rectangle 6">
            <a:extLst>
              <a:ext uri="{FF2B5EF4-FFF2-40B4-BE49-F238E27FC236}">
                <a16:creationId xmlns:a16="http://schemas.microsoft.com/office/drawing/2014/main" id="{D1F2558B-B067-CDDD-D29B-8BCF82F39945}"/>
              </a:ext>
            </a:extLst>
          </p:cNvPr>
          <p:cNvSpPr>
            <a:spLocks noGrp="1" noChangeArrowheads="1"/>
          </p:cNvSpPr>
          <p:nvPr>
            <p:ph type="title" idx="4294967295"/>
          </p:nvPr>
        </p:nvSpPr>
        <p:spPr>
          <a:xfrm>
            <a:off x="2135188" y="271463"/>
            <a:ext cx="9572625" cy="457200"/>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en-US" altLang="zh-CN" sz="2400" b="1" dirty="0">
                <a:cs typeface="Times New Roman" panose="02020603050405020304" pitchFamily="18" charset="0"/>
              </a:rPr>
              <a:t>MSSA</a:t>
            </a:r>
            <a:r>
              <a:rPr lang="zh-CN" altLang="en-US" sz="2400" b="1" dirty="0">
                <a:cs typeface="Times New Roman" panose="02020603050405020304" pitchFamily="18" charset="0"/>
              </a:rPr>
              <a:t>（</a:t>
            </a:r>
            <a:r>
              <a:rPr lang="en-US" altLang="zh-CN" sz="2400" b="1" dirty="0">
                <a:cs typeface="Times New Roman" panose="02020603050405020304" pitchFamily="18" charset="0"/>
              </a:rPr>
              <a:t>29539</a:t>
            </a:r>
            <a:r>
              <a:rPr lang="zh-CN" altLang="en-US" sz="2400" b="1" dirty="0">
                <a:cs typeface="Times New Roman" panose="02020603050405020304" pitchFamily="18" charset="0"/>
              </a:rPr>
              <a:t>株）与</a:t>
            </a:r>
            <a:r>
              <a:rPr lang="en-US" altLang="zh-CN" sz="2400" b="1" dirty="0">
                <a:cs typeface="Times New Roman" panose="02020603050405020304" pitchFamily="18" charset="0"/>
              </a:rPr>
              <a:t>MRSA</a:t>
            </a:r>
            <a:r>
              <a:rPr lang="zh-CN" altLang="en-US" sz="2400" b="1" dirty="0">
                <a:cs typeface="Times New Roman" panose="02020603050405020304" pitchFamily="18" charset="0"/>
              </a:rPr>
              <a:t>（</a:t>
            </a:r>
            <a:r>
              <a:rPr lang="en-US" altLang="zh-CN" sz="2400" b="1" dirty="0">
                <a:cs typeface="Times New Roman" panose="02020603050405020304" pitchFamily="18" charset="0"/>
              </a:rPr>
              <a:t>11729</a:t>
            </a:r>
            <a:r>
              <a:rPr lang="zh-CN" altLang="en-US" sz="2400" b="1" dirty="0">
                <a:cs typeface="Times New Roman" panose="02020603050405020304" pitchFamily="18" charset="0"/>
              </a:rPr>
              <a:t>株）对抗菌药的耐药率（</a:t>
            </a:r>
            <a:r>
              <a:rPr lang="en-US" altLang="zh-CN" sz="2400" b="1" dirty="0">
                <a:cs typeface="Times New Roman" panose="02020603050405020304" pitchFamily="18" charset="0"/>
              </a:rPr>
              <a:t>%</a:t>
            </a:r>
            <a:r>
              <a:rPr lang="zh-CN" altLang="en-US" sz="2400" b="1" dirty="0">
                <a:cs typeface="Times New Roman" panose="02020603050405020304" pitchFamily="18" charset="0"/>
              </a:rPr>
              <a:t>）</a:t>
            </a:r>
            <a:endParaRPr lang="en-US" altLang="zh-CN" sz="2400" b="1" dirty="0">
              <a:cs typeface="Times New Roman" panose="02020603050405020304" pitchFamily="18" charset="0"/>
            </a:endParaRPr>
          </a:p>
        </p:txBody>
      </p:sp>
      <p:sp>
        <p:nvSpPr>
          <p:cNvPr id="7174" name="Text Box 6">
            <a:extLst>
              <a:ext uri="{FF2B5EF4-FFF2-40B4-BE49-F238E27FC236}">
                <a16:creationId xmlns:a16="http://schemas.microsoft.com/office/drawing/2014/main" id="{7C196306-0376-C41B-0DC8-71FCA59305F6}"/>
              </a:ext>
            </a:extLst>
          </p:cNvPr>
          <p:cNvSpPr txBox="1">
            <a:spLocks noChangeArrowheads="1"/>
          </p:cNvSpPr>
          <p:nvPr/>
        </p:nvSpPr>
        <p:spPr bwMode="auto">
          <a:xfrm>
            <a:off x="484188" y="2889250"/>
            <a:ext cx="314325" cy="304800"/>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400" b="1" dirty="0">
                <a:effectLst>
                  <a:outerShdw blurRad="38100" dist="38100" dir="2700000" algn="tl">
                    <a:srgbClr val="C0C0C0"/>
                  </a:outerShdw>
                </a:effectLst>
                <a:latin typeface="Calibri" panose="020F0502020204030204" pitchFamily="34" charset="0"/>
              </a:rPr>
              <a:t>%</a:t>
            </a:r>
          </a:p>
        </p:txBody>
      </p:sp>
      <p:sp>
        <p:nvSpPr>
          <p:cNvPr id="19460" name="矩形: 圆角 2">
            <a:extLst>
              <a:ext uri="{FF2B5EF4-FFF2-40B4-BE49-F238E27FC236}">
                <a16:creationId xmlns:a16="http://schemas.microsoft.com/office/drawing/2014/main" id="{EE2ABD5D-D168-9F4C-6810-B51F7F52D27E}"/>
              </a:ext>
            </a:extLst>
          </p:cNvPr>
          <p:cNvSpPr>
            <a:spLocks noChangeArrowheads="1"/>
          </p:cNvSpPr>
          <p:nvPr/>
        </p:nvSpPr>
        <p:spPr bwMode="auto">
          <a:xfrm>
            <a:off x="1515290" y="1671663"/>
            <a:ext cx="7101031" cy="1149914"/>
          </a:xfrm>
          <a:prstGeom prst="roundRect">
            <a:avLst>
              <a:gd name="adj" fmla="val 5341"/>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ct val="150000"/>
              </a:lnSpc>
              <a:spcBef>
                <a:spcPct val="0"/>
              </a:spcBef>
              <a:buClrTx/>
              <a:buSzPct val="90000"/>
            </a:pPr>
            <a:r>
              <a:rPr lang="en-US" altLang="zh-CN" sz="1500" dirty="0">
                <a:solidFill>
                  <a:schemeClr val="bg2"/>
                </a:solidFill>
                <a:ea typeface="楷体" panose="02010609060101010101" pitchFamily="49" charset="-122"/>
              </a:rPr>
              <a:t>MRSA</a:t>
            </a:r>
            <a:r>
              <a:rPr lang="zh-CN" altLang="en-US" sz="1500" dirty="0">
                <a:solidFill>
                  <a:schemeClr val="bg2"/>
                </a:solidFill>
                <a:ea typeface="楷体" panose="02010609060101010101" pitchFamily="49" charset="-122"/>
              </a:rPr>
              <a:t>对抗菌药的耐药率高于</a:t>
            </a:r>
            <a:r>
              <a:rPr lang="en-US" altLang="zh-CN" sz="1500" dirty="0">
                <a:solidFill>
                  <a:schemeClr val="bg2"/>
                </a:solidFill>
                <a:ea typeface="楷体" panose="02010609060101010101" pitchFamily="49" charset="-122"/>
              </a:rPr>
              <a:t>MSSA</a:t>
            </a:r>
            <a:r>
              <a:rPr lang="zh-CN" altLang="en-US" sz="1500" dirty="0">
                <a:solidFill>
                  <a:schemeClr val="bg2"/>
                </a:solidFill>
                <a:ea typeface="楷体" panose="02010609060101010101" pitchFamily="49" charset="-122"/>
              </a:rPr>
              <a:t>，但除外</a:t>
            </a:r>
            <a:r>
              <a:rPr lang="zh-TW" altLang="en-US" sz="1500" dirty="0">
                <a:solidFill>
                  <a:schemeClr val="bg2"/>
                </a:solidFill>
                <a:ea typeface="楷体" panose="02010609060101010101" pitchFamily="49" charset="-122"/>
              </a:rPr>
              <a:t>复方磺胺甲噁唑</a:t>
            </a:r>
            <a:r>
              <a:rPr lang="zh-CN" altLang="en-US" sz="1500" dirty="0">
                <a:solidFill>
                  <a:schemeClr val="bg2"/>
                </a:solidFill>
                <a:ea typeface="楷体" panose="02010609060101010101" pitchFamily="49" charset="-122"/>
              </a:rPr>
              <a:t>（</a:t>
            </a:r>
            <a:r>
              <a:rPr lang="en-US" altLang="zh-CN" sz="1500" dirty="0">
                <a:solidFill>
                  <a:schemeClr val="bg2"/>
                </a:solidFill>
                <a:ea typeface="楷体" panose="02010609060101010101" pitchFamily="49" charset="-122"/>
              </a:rPr>
              <a:t>6.7 % Vs 11.9%</a:t>
            </a:r>
            <a:r>
              <a:rPr lang="zh-CN" altLang="en-US" sz="1500" dirty="0">
                <a:solidFill>
                  <a:schemeClr val="bg2"/>
                </a:solidFill>
                <a:ea typeface="楷体" panose="02010609060101010101" pitchFamily="49" charset="-122"/>
              </a:rPr>
              <a:t>）；</a:t>
            </a:r>
            <a:endParaRPr lang="en-US" altLang="zh-CN" sz="1500" dirty="0">
              <a:solidFill>
                <a:schemeClr val="bg2"/>
              </a:solidFill>
              <a:ea typeface="楷体" panose="02010609060101010101" pitchFamily="49" charset="-122"/>
            </a:endParaRPr>
          </a:p>
          <a:p>
            <a:pPr eaLnBrk="1" hangingPunct="1">
              <a:lnSpc>
                <a:spcPct val="150000"/>
              </a:lnSpc>
              <a:spcBef>
                <a:spcPct val="0"/>
              </a:spcBef>
              <a:buClrTx/>
              <a:buSzPct val="90000"/>
            </a:pPr>
            <a:r>
              <a:rPr lang="zh-CN" altLang="en-US" sz="1500" dirty="0">
                <a:solidFill>
                  <a:schemeClr val="bg2"/>
                </a:solidFill>
                <a:ea typeface="楷体" panose="02010609060101010101" pitchFamily="49" charset="-122"/>
              </a:rPr>
              <a:t>金黄色葡萄球菌对万古霉素、去甲万古霉素、利奈唑胺、替考拉宁、替加环素、利福平高度敏感。</a:t>
            </a:r>
          </a:p>
        </p:txBody>
      </p:sp>
    </p:spTree>
    <p:extLst>
      <p:ext uri="{BB962C8B-B14F-4D97-AF65-F5344CB8AC3E}">
        <p14:creationId xmlns:p14="http://schemas.microsoft.com/office/powerpoint/2010/main" val="1846542131"/>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图表 10">
            <a:extLst>
              <a:ext uri="{FF2B5EF4-FFF2-40B4-BE49-F238E27FC236}">
                <a16:creationId xmlns:a16="http://schemas.microsoft.com/office/drawing/2014/main" id="{D842C041-F1B8-F112-960B-F362CF1D8DA0}"/>
              </a:ext>
            </a:extLst>
          </p:cNvPr>
          <p:cNvGraphicFramePr>
            <a:graphicFrameLocks/>
          </p:cNvGraphicFramePr>
          <p:nvPr>
            <p:extLst>
              <p:ext uri="{D42A27DB-BD31-4B8C-83A1-F6EECF244321}">
                <p14:modId xmlns:p14="http://schemas.microsoft.com/office/powerpoint/2010/main" val="2961200764"/>
              </p:ext>
            </p:extLst>
          </p:nvPr>
        </p:nvGraphicFramePr>
        <p:xfrm>
          <a:off x="6296297" y="2348862"/>
          <a:ext cx="5404636" cy="32398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图表 4">
            <a:extLst>
              <a:ext uri="{FF2B5EF4-FFF2-40B4-BE49-F238E27FC236}">
                <a16:creationId xmlns:a16="http://schemas.microsoft.com/office/drawing/2014/main" id="{24C5DFCB-ACAF-0BDB-217C-82F9F47CBABD}"/>
              </a:ext>
            </a:extLst>
          </p:cNvPr>
          <p:cNvGraphicFramePr>
            <a:graphicFrameLocks/>
          </p:cNvGraphicFramePr>
          <p:nvPr>
            <p:extLst>
              <p:ext uri="{D42A27DB-BD31-4B8C-83A1-F6EECF244321}">
                <p14:modId xmlns:p14="http://schemas.microsoft.com/office/powerpoint/2010/main" val="2097713132"/>
              </p:ext>
            </p:extLst>
          </p:nvPr>
        </p:nvGraphicFramePr>
        <p:xfrm>
          <a:off x="775063" y="2348862"/>
          <a:ext cx="5320937" cy="3239882"/>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圆角 2">
            <a:extLst>
              <a:ext uri="{FF2B5EF4-FFF2-40B4-BE49-F238E27FC236}">
                <a16:creationId xmlns:a16="http://schemas.microsoft.com/office/drawing/2014/main" id="{1560CA8F-BEC1-D7BC-DEE6-1477D7C836CD}"/>
              </a:ext>
            </a:extLst>
          </p:cNvPr>
          <p:cNvSpPr>
            <a:spLocks noChangeArrowheads="1"/>
          </p:cNvSpPr>
          <p:nvPr/>
        </p:nvSpPr>
        <p:spPr bwMode="auto">
          <a:xfrm>
            <a:off x="3061964" y="3250629"/>
            <a:ext cx="2705648" cy="753154"/>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marL="0" indent="0" eaLnBrk="1" hangingPunct="1">
              <a:spcBef>
                <a:spcPct val="0"/>
              </a:spcBef>
              <a:buClrTx/>
              <a:buSzPct val="90000"/>
              <a:buNone/>
            </a:pPr>
            <a:r>
              <a:rPr lang="zh-CN" altLang="en-US" sz="1400" dirty="0">
                <a:solidFill>
                  <a:schemeClr val="bg2"/>
                </a:solidFill>
                <a:ea typeface="楷体" panose="02010609060101010101" pitchFamily="49" charset="-122"/>
              </a:rPr>
              <a:t>金黄色葡萄球菌： </a:t>
            </a:r>
            <a:r>
              <a:rPr lang="en-US" altLang="zh-CN" sz="1400" dirty="0">
                <a:solidFill>
                  <a:schemeClr val="bg2"/>
                </a:solidFill>
                <a:ea typeface="楷体" panose="02010609060101010101" pitchFamily="49" charset="-122"/>
              </a:rPr>
              <a:t>99.5%</a:t>
            </a:r>
            <a:r>
              <a:rPr lang="zh-CN" altLang="en-US" sz="1400" dirty="0">
                <a:solidFill>
                  <a:schemeClr val="bg2"/>
                </a:solidFill>
                <a:ea typeface="楷体" panose="02010609060101010101" pitchFamily="49" charset="-122"/>
              </a:rPr>
              <a:t>敏感率</a:t>
            </a:r>
            <a:endParaRPr lang="en-US" altLang="zh-CN" sz="1400" dirty="0">
              <a:solidFill>
                <a:schemeClr val="bg2"/>
              </a:solidFill>
              <a:ea typeface="楷体" panose="02010609060101010101" pitchFamily="49" charset="-122"/>
            </a:endParaRPr>
          </a:p>
          <a:p>
            <a:pPr eaLnBrk="1" hangingPunct="1">
              <a:spcBef>
                <a:spcPct val="0"/>
              </a:spcBef>
              <a:buClrTx/>
              <a:buSzPct val="90000"/>
            </a:pPr>
            <a:r>
              <a:rPr lang="en-US" altLang="zh-CN" sz="1400" dirty="0">
                <a:solidFill>
                  <a:schemeClr val="bg2"/>
                </a:solidFill>
                <a:ea typeface="楷体" panose="02010609060101010101" pitchFamily="49" charset="-122"/>
              </a:rPr>
              <a:t>MRSA</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98.4%</a:t>
            </a:r>
            <a:r>
              <a:rPr lang="zh-CN" altLang="en-US" sz="1400" dirty="0">
                <a:solidFill>
                  <a:schemeClr val="bg2"/>
                </a:solidFill>
                <a:ea typeface="楷体" panose="02010609060101010101" pitchFamily="49" charset="-122"/>
              </a:rPr>
              <a:t>敏感率</a:t>
            </a:r>
            <a:endParaRPr lang="en-US" altLang="zh-CN" sz="1400" dirty="0">
              <a:solidFill>
                <a:schemeClr val="bg2"/>
              </a:solidFill>
              <a:ea typeface="楷体" panose="02010609060101010101" pitchFamily="49" charset="-122"/>
            </a:endParaRPr>
          </a:p>
          <a:p>
            <a:pPr eaLnBrk="1" hangingPunct="1">
              <a:spcBef>
                <a:spcPct val="0"/>
              </a:spcBef>
              <a:buClrTx/>
              <a:buSzPct val="90000"/>
            </a:pPr>
            <a:r>
              <a:rPr lang="en-US" altLang="zh-CN" sz="1400" dirty="0">
                <a:solidFill>
                  <a:schemeClr val="bg2"/>
                </a:solidFill>
                <a:ea typeface="楷体" panose="02010609060101010101" pitchFamily="49" charset="-122"/>
              </a:rPr>
              <a:t>MSSA</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100%</a:t>
            </a:r>
            <a:r>
              <a:rPr lang="zh-CN" altLang="en-US" sz="1400" dirty="0">
                <a:solidFill>
                  <a:schemeClr val="bg2"/>
                </a:solidFill>
                <a:ea typeface="楷体" panose="02010609060101010101" pitchFamily="49" charset="-122"/>
              </a:rPr>
              <a:t>敏感率</a:t>
            </a:r>
          </a:p>
        </p:txBody>
      </p:sp>
      <p:sp>
        <p:nvSpPr>
          <p:cNvPr id="8" name="Rectangle 6">
            <a:extLst>
              <a:ext uri="{FF2B5EF4-FFF2-40B4-BE49-F238E27FC236}">
                <a16:creationId xmlns:a16="http://schemas.microsoft.com/office/drawing/2014/main" id="{B8B84A7F-DD23-9DE5-667E-9BAF75ACE9D4}"/>
              </a:ext>
            </a:extLst>
          </p:cNvPr>
          <p:cNvSpPr txBox="1">
            <a:spLocks noChangeArrowheads="1"/>
          </p:cNvSpPr>
          <p:nvPr/>
        </p:nvSpPr>
        <p:spPr bwMode="auto">
          <a:xfrm>
            <a:off x="2315517" y="368609"/>
            <a:ext cx="954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eaLnBrk="1" hangingPunct="1"/>
            <a:r>
              <a:rPr lang="zh-CN" altLang="en-US" sz="2400" b="1" kern="0" dirty="0">
                <a:cs typeface="Times New Roman" panose="02020603050405020304" pitchFamily="18" charset="0"/>
              </a:rPr>
              <a:t>金黄色葡萄球菌对抗菌药物的敏感性（主动监测）</a:t>
            </a:r>
            <a:endParaRPr lang="en-US" altLang="zh-CN" sz="2400" b="1" kern="0" dirty="0">
              <a:cs typeface="Times New Roman" panose="02020603050405020304" pitchFamily="18" charset="0"/>
            </a:endParaRPr>
          </a:p>
        </p:txBody>
      </p:sp>
      <p:sp>
        <p:nvSpPr>
          <p:cNvPr id="9" name="内容占位符 8">
            <a:extLst>
              <a:ext uri="{FF2B5EF4-FFF2-40B4-BE49-F238E27FC236}">
                <a16:creationId xmlns:a16="http://schemas.microsoft.com/office/drawing/2014/main" id="{57C08043-5EAB-A463-01FC-7C7CE948525C}"/>
              </a:ext>
            </a:extLst>
          </p:cNvPr>
          <p:cNvSpPr txBox="1">
            <a:spLocks/>
          </p:cNvSpPr>
          <p:nvPr/>
        </p:nvSpPr>
        <p:spPr>
          <a:xfrm>
            <a:off x="695309" y="909340"/>
            <a:ext cx="11005624" cy="1498408"/>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Calibri" pitchFamily="34" charset="0"/>
                <a:ea typeface="楷体_GB2312" pitchFamily="49" charset="-122"/>
                <a:cs typeface="楷体_GB2312"/>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Calibri" pitchFamily="34" charset="0"/>
                <a:ea typeface="楷体_GB2312" pitchFamily="49" charset="-122"/>
                <a:cs typeface="楷体_GB2312"/>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Calibri" pitchFamily="34" charset="0"/>
                <a:ea typeface="楷体_GB2312" pitchFamily="49" charset="-122"/>
                <a:cs typeface="楷体_GB2312"/>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Calibri" pitchFamily="34" charset="0"/>
                <a:ea typeface="楷体_GB2312" pitchFamily="49" charset="-122"/>
                <a:cs typeface="楷体_GB2312"/>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itchFamily="34" charset="0"/>
                <a:ea typeface="楷体_GB2312" pitchFamily="49" charset="-122"/>
                <a:cs typeface="楷体_GB2312"/>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a:lstStyle>
          <a:p>
            <a:pPr>
              <a:lnSpc>
                <a:spcPct val="150000"/>
              </a:lnSpc>
            </a:pPr>
            <a:r>
              <a:rPr lang="en-US" altLang="zh-CN" sz="1800" kern="0" dirty="0" err="1">
                <a:solidFill>
                  <a:schemeClr val="bg2"/>
                </a:solidFill>
                <a:ea typeface="Calibri" panose="020F0502020204030204" pitchFamily="34" charset="0"/>
                <a:cs typeface="Calibri" panose="020F0502020204030204" pitchFamily="34" charset="0"/>
              </a:rPr>
              <a:t>CHINET</a:t>
            </a:r>
            <a:r>
              <a:rPr lang="zh-CN" altLang="en-US" sz="1800" kern="0" dirty="0">
                <a:solidFill>
                  <a:schemeClr val="bg2"/>
                </a:solidFill>
                <a:ea typeface="微软雅黑" panose="020B0503020204020204" pitchFamily="34" charset="-122"/>
                <a:cs typeface="Calibri" panose="020F0502020204030204" pitchFamily="34" charset="0"/>
              </a:rPr>
              <a:t>监测网每年定期收集菌株，采用标准的</a:t>
            </a:r>
            <a:r>
              <a:rPr lang="zh-CN" altLang="en-US" sz="1800" b="1" kern="0" dirty="0">
                <a:solidFill>
                  <a:schemeClr val="bg2"/>
                </a:solidFill>
                <a:ea typeface="微软雅黑" panose="020B0503020204020204" pitchFamily="34" charset="-122"/>
                <a:cs typeface="Calibri" panose="020F0502020204030204" pitchFamily="34" charset="0"/>
              </a:rPr>
              <a:t>肉汤微量稀释法</a:t>
            </a:r>
            <a:r>
              <a:rPr lang="zh-CN" altLang="en-US" sz="1800" kern="0" dirty="0">
                <a:solidFill>
                  <a:schemeClr val="bg2"/>
                </a:solidFill>
                <a:ea typeface="微软雅黑" panose="020B0503020204020204" pitchFamily="34" charset="-122"/>
                <a:cs typeface="Calibri" panose="020F0502020204030204" pitchFamily="34" charset="0"/>
              </a:rPr>
              <a:t>测定细菌对抗菌药物的敏感性，包括抗菌新药，补充和完善常规耐药监测数据。</a:t>
            </a:r>
            <a:endParaRPr lang="en-US" altLang="zh-CN" sz="1800" kern="0" dirty="0">
              <a:solidFill>
                <a:schemeClr val="bg2"/>
              </a:solidFill>
              <a:ea typeface="微软雅黑" panose="020B0503020204020204" pitchFamily="34" charset="-122"/>
              <a:cs typeface="Calibri" panose="020F0502020204030204" pitchFamily="34" charset="0"/>
            </a:endParaRPr>
          </a:p>
          <a:p>
            <a:pPr>
              <a:lnSpc>
                <a:spcPct val="150000"/>
              </a:lnSpc>
            </a:pPr>
            <a:r>
              <a:rPr lang="en-US" altLang="zh-CN" sz="1800" kern="0" dirty="0">
                <a:solidFill>
                  <a:schemeClr val="bg2"/>
                </a:solidFill>
                <a:ea typeface="微软雅黑" panose="020B0503020204020204" pitchFamily="34" charset="-122"/>
                <a:cs typeface="Calibri" panose="020F0502020204030204" pitchFamily="34" charset="0"/>
              </a:rPr>
              <a:t>2023</a:t>
            </a:r>
            <a:r>
              <a:rPr lang="zh-CN" altLang="en-US" sz="1800" kern="0" dirty="0">
                <a:solidFill>
                  <a:schemeClr val="bg2"/>
                </a:solidFill>
                <a:ea typeface="微软雅黑" panose="020B0503020204020204" pitchFamily="34" charset="-122"/>
                <a:cs typeface="Calibri" panose="020F0502020204030204" pitchFamily="34" charset="0"/>
              </a:rPr>
              <a:t>年共收集</a:t>
            </a:r>
            <a:r>
              <a:rPr lang="en-US" altLang="zh-CN" sz="1800" kern="0" dirty="0">
                <a:solidFill>
                  <a:schemeClr val="bg2"/>
                </a:solidFill>
                <a:ea typeface="微软雅黑" panose="020B0503020204020204" pitchFamily="34" charset="-122"/>
                <a:cs typeface="Calibri" panose="020F0502020204030204" pitchFamily="34" charset="0"/>
              </a:rPr>
              <a:t>588</a:t>
            </a:r>
            <a:r>
              <a:rPr lang="zh-CN" altLang="en-US" sz="1800" kern="0" dirty="0">
                <a:solidFill>
                  <a:schemeClr val="bg2"/>
                </a:solidFill>
                <a:ea typeface="微软雅黑" panose="020B0503020204020204" pitchFamily="34" charset="-122"/>
                <a:cs typeface="Calibri" panose="020F0502020204030204" pitchFamily="34" charset="0"/>
              </a:rPr>
              <a:t>株金黄色葡萄球菌，</a:t>
            </a:r>
            <a:r>
              <a:rPr lang="en-US" altLang="zh-CN" sz="1800" kern="0" dirty="0">
                <a:solidFill>
                  <a:schemeClr val="bg2"/>
                </a:solidFill>
                <a:ea typeface="微软雅黑" panose="020B0503020204020204" pitchFamily="34" charset="-122"/>
                <a:cs typeface="Calibri" panose="020F0502020204030204" pitchFamily="34" charset="0"/>
              </a:rPr>
              <a:t>32.3%</a:t>
            </a:r>
            <a:r>
              <a:rPr lang="zh-CN" altLang="en-US" sz="1800" kern="0" dirty="0">
                <a:solidFill>
                  <a:schemeClr val="bg2"/>
                </a:solidFill>
                <a:ea typeface="微软雅黑" panose="020B0503020204020204" pitchFamily="34" charset="-122"/>
                <a:cs typeface="Calibri" panose="020F0502020204030204" pitchFamily="34" charset="0"/>
              </a:rPr>
              <a:t>为</a:t>
            </a:r>
            <a:r>
              <a:rPr lang="en-US" altLang="zh-CN" sz="1800" kern="0" dirty="0">
                <a:solidFill>
                  <a:schemeClr val="bg2"/>
                </a:solidFill>
                <a:ea typeface="微软雅黑" panose="020B0503020204020204" pitchFamily="34" charset="-122"/>
                <a:cs typeface="Calibri" panose="020F0502020204030204" pitchFamily="34" charset="0"/>
              </a:rPr>
              <a:t>MRSA</a:t>
            </a:r>
            <a:r>
              <a:rPr lang="zh-CN" altLang="en-US" sz="1800" kern="0" dirty="0">
                <a:solidFill>
                  <a:schemeClr val="bg2"/>
                </a:solidFill>
                <a:ea typeface="微软雅黑" panose="020B0503020204020204" pitchFamily="34" charset="-122"/>
                <a:cs typeface="Calibri" panose="020F0502020204030204" pitchFamily="34" charset="0"/>
              </a:rPr>
              <a:t>菌株。</a:t>
            </a:r>
            <a:endParaRPr lang="en-US" altLang="zh-CN" sz="1800" kern="0" dirty="0">
              <a:solidFill>
                <a:schemeClr val="bg2"/>
              </a:solidFill>
              <a:ea typeface="微软雅黑" panose="020B0503020204020204" pitchFamily="34" charset="-122"/>
              <a:cs typeface="Calibri" panose="020F0502020204030204" pitchFamily="34" charset="0"/>
            </a:endParaRPr>
          </a:p>
        </p:txBody>
      </p:sp>
      <p:sp>
        <p:nvSpPr>
          <p:cNvPr id="7" name="矩形: 圆角 2">
            <a:extLst>
              <a:ext uri="{FF2B5EF4-FFF2-40B4-BE49-F238E27FC236}">
                <a16:creationId xmlns:a16="http://schemas.microsoft.com/office/drawing/2014/main" id="{68F377EE-3F1D-B3BD-FE9A-CC2E9A56B2A5}"/>
              </a:ext>
            </a:extLst>
          </p:cNvPr>
          <p:cNvSpPr>
            <a:spLocks noChangeArrowheads="1"/>
          </p:cNvSpPr>
          <p:nvPr/>
        </p:nvSpPr>
        <p:spPr bwMode="auto">
          <a:xfrm>
            <a:off x="8698670" y="3250629"/>
            <a:ext cx="2880368" cy="739686"/>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marL="0" indent="0" eaLnBrk="1" hangingPunct="1">
              <a:spcBef>
                <a:spcPct val="0"/>
              </a:spcBef>
              <a:buClrTx/>
              <a:buSzPct val="90000"/>
              <a:buNone/>
            </a:pPr>
            <a:r>
              <a:rPr lang="zh-CN" altLang="en-US" sz="1400" dirty="0">
                <a:solidFill>
                  <a:schemeClr val="bg2"/>
                </a:solidFill>
                <a:ea typeface="楷体" panose="02010609060101010101" pitchFamily="49" charset="-122"/>
              </a:rPr>
              <a:t>金黄色葡萄球菌： </a:t>
            </a:r>
            <a:r>
              <a:rPr lang="en-US" altLang="zh-CN" sz="1400" dirty="0">
                <a:solidFill>
                  <a:schemeClr val="bg2"/>
                </a:solidFill>
                <a:ea typeface="楷体" panose="02010609060101010101" pitchFamily="49" charset="-122"/>
              </a:rPr>
              <a:t>97.4%</a:t>
            </a:r>
            <a:r>
              <a:rPr lang="zh-CN" altLang="en-US" sz="1400" dirty="0">
                <a:solidFill>
                  <a:schemeClr val="bg2"/>
                </a:solidFill>
                <a:ea typeface="楷体" panose="02010609060101010101" pitchFamily="49" charset="-122"/>
              </a:rPr>
              <a:t>敏感率</a:t>
            </a:r>
            <a:endParaRPr lang="en-US" altLang="zh-CN" sz="1400" dirty="0">
              <a:solidFill>
                <a:schemeClr val="bg2"/>
              </a:solidFill>
              <a:ea typeface="楷体" panose="02010609060101010101" pitchFamily="49" charset="-122"/>
            </a:endParaRPr>
          </a:p>
          <a:p>
            <a:pPr eaLnBrk="1" hangingPunct="1">
              <a:spcBef>
                <a:spcPct val="0"/>
              </a:spcBef>
              <a:buClrTx/>
              <a:buSzPct val="90000"/>
            </a:pPr>
            <a:r>
              <a:rPr lang="en-US" altLang="zh-CN" sz="1400" dirty="0">
                <a:solidFill>
                  <a:schemeClr val="bg2"/>
                </a:solidFill>
                <a:ea typeface="楷体" panose="02010609060101010101" pitchFamily="49" charset="-122"/>
              </a:rPr>
              <a:t>MRSA</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94.7%</a:t>
            </a:r>
            <a:r>
              <a:rPr lang="zh-CN" altLang="en-US" sz="1400" dirty="0">
                <a:solidFill>
                  <a:schemeClr val="bg2"/>
                </a:solidFill>
                <a:ea typeface="楷体" panose="02010609060101010101" pitchFamily="49" charset="-122"/>
              </a:rPr>
              <a:t>敏感率</a:t>
            </a:r>
            <a:endParaRPr lang="en-US" altLang="zh-CN" sz="1400" dirty="0">
              <a:solidFill>
                <a:schemeClr val="bg2"/>
              </a:solidFill>
              <a:ea typeface="楷体" panose="02010609060101010101" pitchFamily="49" charset="-122"/>
            </a:endParaRPr>
          </a:p>
          <a:p>
            <a:pPr eaLnBrk="1" hangingPunct="1">
              <a:spcBef>
                <a:spcPct val="0"/>
              </a:spcBef>
              <a:buClrTx/>
              <a:buSzPct val="90000"/>
            </a:pPr>
            <a:r>
              <a:rPr lang="en-US" altLang="zh-CN" sz="1400" dirty="0">
                <a:solidFill>
                  <a:schemeClr val="bg2"/>
                </a:solidFill>
                <a:ea typeface="楷体" panose="02010609060101010101" pitchFamily="49" charset="-122"/>
              </a:rPr>
              <a:t>MSSA</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98.7%</a:t>
            </a:r>
            <a:r>
              <a:rPr lang="zh-CN" altLang="en-US" sz="1400" dirty="0">
                <a:solidFill>
                  <a:schemeClr val="bg2"/>
                </a:solidFill>
                <a:ea typeface="楷体" panose="02010609060101010101" pitchFamily="49" charset="-122"/>
              </a:rPr>
              <a:t>敏感率</a:t>
            </a:r>
          </a:p>
        </p:txBody>
      </p:sp>
      <p:sp>
        <p:nvSpPr>
          <p:cNvPr id="2" name="文本框 1">
            <a:extLst>
              <a:ext uri="{FF2B5EF4-FFF2-40B4-BE49-F238E27FC236}">
                <a16:creationId xmlns:a16="http://schemas.microsoft.com/office/drawing/2014/main" id="{51AC8155-6639-CB78-0348-9F7EDCEEB139}"/>
              </a:ext>
            </a:extLst>
          </p:cNvPr>
          <p:cNvSpPr txBox="1"/>
          <p:nvPr/>
        </p:nvSpPr>
        <p:spPr>
          <a:xfrm>
            <a:off x="3935724" y="4597773"/>
            <a:ext cx="1918154" cy="307777"/>
          </a:xfrm>
          <a:prstGeom prst="rect">
            <a:avLst/>
          </a:prstGeom>
          <a:noFill/>
        </p:spPr>
        <p:txBody>
          <a:bodyPr wrap="none" rtlCol="0">
            <a:spAutoFit/>
          </a:bodyPr>
          <a:lstStyle/>
          <a:p>
            <a:r>
              <a:rPr lang="en-US" altLang="zh-CN" sz="1400" dirty="0">
                <a:solidFill>
                  <a:schemeClr val="bg2"/>
                </a:solidFill>
                <a:latin typeface="Calibri" panose="020F0502020204030204" pitchFamily="34" charset="0"/>
                <a:ea typeface="楷体" panose="02010609060101010101" pitchFamily="49" charset="-122"/>
                <a:cs typeface="Calibri" panose="020F0502020204030204" pitchFamily="34" charset="0"/>
              </a:rPr>
              <a:t>SAU</a:t>
            </a:r>
            <a:r>
              <a:rPr lang="zh-CN" altLang="en-US" sz="1400" dirty="0">
                <a:solidFill>
                  <a:schemeClr val="bg2"/>
                </a:solidFill>
                <a:latin typeface="Calibri" panose="020F0502020204030204" pitchFamily="34" charset="0"/>
                <a:ea typeface="楷体" panose="02010609060101010101" pitchFamily="49" charset="-122"/>
                <a:cs typeface="Calibri" panose="020F0502020204030204" pitchFamily="34" charset="0"/>
              </a:rPr>
              <a:t>：金黄色葡萄球菌</a:t>
            </a:r>
          </a:p>
        </p:txBody>
      </p:sp>
      <p:sp>
        <p:nvSpPr>
          <p:cNvPr id="3" name="文本框 2">
            <a:extLst>
              <a:ext uri="{FF2B5EF4-FFF2-40B4-BE49-F238E27FC236}">
                <a16:creationId xmlns:a16="http://schemas.microsoft.com/office/drawing/2014/main" id="{9400700A-165F-4297-1D58-F0FA638B256A}"/>
              </a:ext>
            </a:extLst>
          </p:cNvPr>
          <p:cNvSpPr txBox="1"/>
          <p:nvPr/>
        </p:nvSpPr>
        <p:spPr>
          <a:xfrm>
            <a:off x="10195155" y="6437139"/>
            <a:ext cx="1813317" cy="307777"/>
          </a:xfrm>
          <a:prstGeom prst="rect">
            <a:avLst/>
          </a:prstGeom>
          <a:noFill/>
        </p:spPr>
        <p:txBody>
          <a:bodyPr wrap="none" rtlCol="0">
            <a:spAutoFit/>
          </a:bodyPr>
          <a:lstStyle/>
          <a:p>
            <a:r>
              <a:rPr lang="en-US" altLang="zh-CN" sz="1400" dirty="0">
                <a:solidFill>
                  <a:schemeClr val="bg1"/>
                </a:solidFill>
                <a:latin typeface="Calibri" panose="020F0502020204030204" pitchFamily="34" charset="0"/>
                <a:ea typeface="楷体" panose="02010609060101010101" pitchFamily="49" charset="-122"/>
                <a:cs typeface="Calibri" panose="020F0502020204030204" pitchFamily="34" charset="0"/>
              </a:rPr>
              <a:t>CHINET</a:t>
            </a:r>
            <a:r>
              <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rPr>
              <a:t>主动监测</a:t>
            </a:r>
            <a:r>
              <a:rPr lang="en-US" altLang="zh-CN" sz="1400" dirty="0">
                <a:solidFill>
                  <a:schemeClr val="bg1"/>
                </a:solidFill>
                <a:latin typeface="Calibri" panose="020F0502020204030204" pitchFamily="34" charset="0"/>
                <a:ea typeface="楷体" panose="02010609060101010101" pitchFamily="49" charset="-122"/>
                <a:cs typeface="Calibri" panose="020F0502020204030204" pitchFamily="34" charset="0"/>
              </a:rPr>
              <a:t>2023</a:t>
            </a:r>
            <a:endPar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endParaRPr>
          </a:p>
        </p:txBody>
      </p:sp>
      <p:sp>
        <p:nvSpPr>
          <p:cNvPr id="12" name="文本框 11">
            <a:extLst>
              <a:ext uri="{FF2B5EF4-FFF2-40B4-BE49-F238E27FC236}">
                <a16:creationId xmlns:a16="http://schemas.microsoft.com/office/drawing/2014/main" id="{0F1FB2F1-0CE8-C1E8-8D1C-0AD9D92C016A}"/>
              </a:ext>
            </a:extLst>
          </p:cNvPr>
          <p:cNvSpPr txBox="1"/>
          <p:nvPr/>
        </p:nvSpPr>
        <p:spPr>
          <a:xfrm>
            <a:off x="9525809" y="4530668"/>
            <a:ext cx="1918154" cy="307777"/>
          </a:xfrm>
          <a:prstGeom prst="rect">
            <a:avLst/>
          </a:prstGeom>
          <a:noFill/>
        </p:spPr>
        <p:txBody>
          <a:bodyPr wrap="none" rtlCol="0">
            <a:spAutoFit/>
          </a:bodyPr>
          <a:lstStyle/>
          <a:p>
            <a:r>
              <a:rPr lang="en-US" altLang="zh-CN" sz="1400" dirty="0">
                <a:solidFill>
                  <a:schemeClr val="bg2"/>
                </a:solidFill>
                <a:latin typeface="Calibri" panose="020F0502020204030204" pitchFamily="34" charset="0"/>
                <a:ea typeface="楷体" panose="02010609060101010101" pitchFamily="49" charset="-122"/>
                <a:cs typeface="Calibri" panose="020F0502020204030204" pitchFamily="34" charset="0"/>
              </a:rPr>
              <a:t>SAU</a:t>
            </a:r>
            <a:r>
              <a:rPr lang="zh-CN" altLang="en-US" sz="1400" dirty="0">
                <a:solidFill>
                  <a:schemeClr val="bg2"/>
                </a:solidFill>
                <a:latin typeface="Calibri" panose="020F0502020204030204" pitchFamily="34" charset="0"/>
                <a:ea typeface="楷体" panose="02010609060101010101" pitchFamily="49" charset="-122"/>
                <a:cs typeface="Calibri" panose="020F0502020204030204" pitchFamily="34" charset="0"/>
              </a:rPr>
              <a:t>：金黄色葡萄球菌</a:t>
            </a:r>
          </a:p>
        </p:txBody>
      </p:sp>
      <p:sp>
        <p:nvSpPr>
          <p:cNvPr id="13" name="矩形: 圆角 2">
            <a:extLst>
              <a:ext uri="{FF2B5EF4-FFF2-40B4-BE49-F238E27FC236}">
                <a16:creationId xmlns:a16="http://schemas.microsoft.com/office/drawing/2014/main" id="{F27ECA14-2F87-005A-A0A1-148A758B91F0}"/>
              </a:ext>
            </a:extLst>
          </p:cNvPr>
          <p:cNvSpPr>
            <a:spLocks noChangeArrowheads="1"/>
          </p:cNvSpPr>
          <p:nvPr/>
        </p:nvSpPr>
        <p:spPr bwMode="auto">
          <a:xfrm>
            <a:off x="747464" y="5656277"/>
            <a:ext cx="10974251" cy="618456"/>
          </a:xfrm>
          <a:prstGeom prst="roundRect">
            <a:avLst>
              <a:gd name="adj" fmla="val 11657"/>
            </a:avLst>
          </a:prstGeom>
          <a:solidFill>
            <a:schemeClr val="bg2">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marL="0" lvl="0" indent="0" algn="just">
              <a:spcAft>
                <a:spcPts val="0"/>
              </a:spcAft>
              <a:buNone/>
            </a:pPr>
            <a:r>
              <a:rPr lang="zh-CN" altLang="en-US" sz="1400" kern="100" dirty="0">
                <a:solidFill>
                  <a:srgbClr val="000000"/>
                </a:solidFill>
                <a:effectLst/>
                <a:latin typeface="Calibri" panose="020F0502020204030204" pitchFamily="34" charset="0"/>
                <a:ea typeface="楷体" panose="02010609060101010101" pitchFamily="49" charset="-122"/>
                <a:cs typeface="Calibri" panose="020F0502020204030204" pitchFamily="34" charset="0"/>
              </a:rPr>
              <a:t>备注：</a:t>
            </a:r>
            <a:r>
              <a:rPr lang="zh-CN" altLang="zh-CN" sz="1400" kern="100" dirty="0">
                <a:solidFill>
                  <a:srgbClr val="000000"/>
                </a:solidFill>
                <a:effectLst/>
                <a:latin typeface="Calibri" panose="020F0502020204030204" pitchFamily="34" charset="0"/>
                <a:ea typeface="楷体" panose="02010609060101010101" pitchFamily="49" charset="-122"/>
                <a:cs typeface="Calibri" panose="020F0502020204030204" pitchFamily="34" charset="0"/>
              </a:rPr>
              <a:t>对金黄色葡萄球菌和凝固酶阴性葡萄球菌，采用</a:t>
            </a:r>
            <a:r>
              <a:rPr lang="en-US" altLang="zh-CN" sz="1400" kern="100" dirty="0">
                <a:solidFill>
                  <a:srgbClr val="000000"/>
                </a:solidFill>
                <a:effectLst/>
                <a:latin typeface="Calibri" panose="020F0502020204030204" pitchFamily="34" charset="0"/>
                <a:ea typeface="楷体" panose="02010609060101010101" pitchFamily="49" charset="-122"/>
                <a:cs typeface="Times New Roman" panose="02020603050405020304" pitchFamily="18" charset="0"/>
              </a:rPr>
              <a:t>MIC</a:t>
            </a:r>
            <a:r>
              <a:rPr lang="zh-CN" altLang="zh-CN" sz="1400" kern="100" dirty="0">
                <a:solidFill>
                  <a:srgbClr val="000000"/>
                </a:solidFill>
                <a:effectLst/>
                <a:latin typeface="Calibri" panose="020F0502020204030204" pitchFamily="34" charset="0"/>
                <a:ea typeface="楷体" panose="02010609060101010101" pitchFamily="49" charset="-122"/>
                <a:cs typeface="Calibri" panose="020F0502020204030204" pitchFamily="34" charset="0"/>
              </a:rPr>
              <a:t>法检测对利奈唑胺敏感的金黄葡萄球菌和凝固酶阴性葡萄球菌，即可被认为是对康替唑胺的野生型菌株；对利奈唑胺耐药的金黄色葡萄球菌和凝固酶阴性葡萄球菌，即可被认为是对康替唑胺的非野生型菌株。</a:t>
            </a:r>
            <a:endParaRPr lang="zh-CN" altLang="zh-CN" sz="11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646109957"/>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a:extLst>
              <a:ext uri="{FF2B5EF4-FFF2-40B4-BE49-F238E27FC236}">
                <a16:creationId xmlns:a16="http://schemas.microsoft.com/office/drawing/2014/main" id="{B21257FF-76DD-5AB9-FCD5-0B524B03939E}"/>
              </a:ext>
            </a:extLst>
          </p:cNvPr>
          <p:cNvSpPr>
            <a:spLocks noGrp="1" noChangeArrowheads="1"/>
          </p:cNvSpPr>
          <p:nvPr>
            <p:ph type="title" idx="4294967295"/>
          </p:nvPr>
        </p:nvSpPr>
        <p:spPr>
          <a:xfrm>
            <a:off x="2316163" y="368300"/>
            <a:ext cx="9540875" cy="457200"/>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en-US" altLang="zh-CN" sz="2400" b="1" dirty="0" err="1">
                <a:cs typeface="Times New Roman" panose="02020603050405020304" pitchFamily="18" charset="0"/>
              </a:rPr>
              <a:t>MSSE</a:t>
            </a:r>
            <a:r>
              <a:rPr lang="zh-CN" altLang="en-US" sz="2400" b="1" dirty="0">
                <a:cs typeface="Times New Roman" panose="02020603050405020304" pitchFamily="18" charset="0"/>
              </a:rPr>
              <a:t>（</a:t>
            </a:r>
            <a:r>
              <a:rPr lang="en-US" altLang="zh-CN" sz="2400" b="1" dirty="0">
                <a:cs typeface="Times New Roman" panose="02020603050405020304" pitchFamily="18" charset="0"/>
              </a:rPr>
              <a:t>1311</a:t>
            </a:r>
            <a:r>
              <a:rPr lang="zh-CN" altLang="en-US" sz="2400" b="1" dirty="0">
                <a:cs typeface="Times New Roman" panose="02020603050405020304" pitchFamily="18" charset="0"/>
              </a:rPr>
              <a:t>株）与</a:t>
            </a:r>
            <a:r>
              <a:rPr lang="en-US" altLang="zh-CN" sz="2400" b="1" dirty="0" err="1">
                <a:cs typeface="Times New Roman" panose="02020603050405020304" pitchFamily="18" charset="0"/>
              </a:rPr>
              <a:t>MRSE</a:t>
            </a:r>
            <a:r>
              <a:rPr lang="zh-CN" altLang="en-US" sz="2400" b="1" dirty="0">
                <a:cs typeface="Times New Roman" panose="02020603050405020304" pitchFamily="18" charset="0"/>
              </a:rPr>
              <a:t>（</a:t>
            </a:r>
            <a:r>
              <a:rPr lang="en-US" altLang="zh-CN" sz="2400" b="1" dirty="0">
                <a:cs typeface="Times New Roman" panose="02020603050405020304" pitchFamily="18" charset="0"/>
              </a:rPr>
              <a:t>6122</a:t>
            </a:r>
            <a:r>
              <a:rPr lang="zh-CN" altLang="en-US" sz="2400" b="1" dirty="0">
                <a:cs typeface="Times New Roman" panose="02020603050405020304" pitchFamily="18" charset="0"/>
              </a:rPr>
              <a:t>株）对抗菌药的耐药率（</a:t>
            </a:r>
            <a:r>
              <a:rPr lang="en-US" altLang="zh-CN" sz="2400" b="1" dirty="0">
                <a:cs typeface="Times New Roman" panose="02020603050405020304" pitchFamily="18" charset="0"/>
              </a:rPr>
              <a:t>%</a:t>
            </a:r>
            <a:r>
              <a:rPr lang="zh-CN" altLang="en-US" sz="2400" b="1" dirty="0">
                <a:cs typeface="Times New Roman" panose="02020603050405020304" pitchFamily="18" charset="0"/>
              </a:rPr>
              <a:t>）</a:t>
            </a:r>
            <a:endParaRPr lang="en-US" altLang="zh-CN" sz="2400" b="1" dirty="0">
              <a:cs typeface="Times New Roman" panose="02020603050405020304" pitchFamily="18" charset="0"/>
            </a:endParaRPr>
          </a:p>
        </p:txBody>
      </p:sp>
      <p:sp>
        <p:nvSpPr>
          <p:cNvPr id="7174" name="Text Box 6">
            <a:extLst>
              <a:ext uri="{FF2B5EF4-FFF2-40B4-BE49-F238E27FC236}">
                <a16:creationId xmlns:a16="http://schemas.microsoft.com/office/drawing/2014/main" id="{31498A4E-5217-BCE9-55F9-E0F6D0A521EB}"/>
              </a:ext>
            </a:extLst>
          </p:cNvPr>
          <p:cNvSpPr txBox="1">
            <a:spLocks noChangeArrowheads="1"/>
          </p:cNvSpPr>
          <p:nvPr/>
        </p:nvSpPr>
        <p:spPr bwMode="auto">
          <a:xfrm>
            <a:off x="334963" y="2886075"/>
            <a:ext cx="314325" cy="304800"/>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400" b="1">
                <a:effectLst>
                  <a:outerShdw blurRad="38100" dist="38100" dir="2700000" algn="tl">
                    <a:srgbClr val="C0C0C0"/>
                  </a:outerShdw>
                </a:effectLst>
                <a:latin typeface="Calibri" panose="020F0502020204030204" pitchFamily="34" charset="0"/>
              </a:rPr>
              <a:t>%</a:t>
            </a:r>
          </a:p>
        </p:txBody>
      </p:sp>
      <p:sp>
        <p:nvSpPr>
          <p:cNvPr id="20484" name="矩形: 圆角 2">
            <a:extLst>
              <a:ext uri="{FF2B5EF4-FFF2-40B4-BE49-F238E27FC236}">
                <a16:creationId xmlns:a16="http://schemas.microsoft.com/office/drawing/2014/main" id="{2F2832D6-179B-4444-B2F9-EDF8670A4F5B}"/>
              </a:ext>
            </a:extLst>
          </p:cNvPr>
          <p:cNvSpPr>
            <a:spLocks noChangeArrowheads="1"/>
          </p:cNvSpPr>
          <p:nvPr/>
        </p:nvSpPr>
        <p:spPr bwMode="auto">
          <a:xfrm>
            <a:off x="1415401" y="1808793"/>
            <a:ext cx="6840873" cy="900115"/>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ct val="150000"/>
              </a:lnSpc>
              <a:spcBef>
                <a:spcPct val="0"/>
              </a:spcBef>
              <a:buClrTx/>
              <a:buSzPct val="90000"/>
            </a:pPr>
            <a:r>
              <a:rPr lang="en-US" altLang="zh-CN" sz="1500" dirty="0">
                <a:solidFill>
                  <a:schemeClr val="bg2"/>
                </a:solidFill>
                <a:ea typeface="楷体" panose="02010609060101010101" pitchFamily="49" charset="-122"/>
              </a:rPr>
              <a:t>MRSE</a:t>
            </a:r>
            <a:r>
              <a:rPr lang="zh-CN" altLang="en-US" sz="1500" dirty="0">
                <a:solidFill>
                  <a:schemeClr val="bg2"/>
                </a:solidFill>
                <a:ea typeface="楷体" panose="02010609060101010101" pitchFamily="49" charset="-122"/>
              </a:rPr>
              <a:t>对抗菌药的耐药率高于</a:t>
            </a:r>
            <a:r>
              <a:rPr lang="en-US" altLang="zh-CN" sz="1500" dirty="0">
                <a:solidFill>
                  <a:schemeClr val="bg2"/>
                </a:solidFill>
                <a:ea typeface="楷体" panose="02010609060101010101" pitchFamily="49" charset="-122"/>
              </a:rPr>
              <a:t>MSSE</a:t>
            </a:r>
          </a:p>
          <a:p>
            <a:pPr eaLnBrk="1" hangingPunct="1">
              <a:lnSpc>
                <a:spcPct val="150000"/>
              </a:lnSpc>
              <a:spcBef>
                <a:spcPct val="0"/>
              </a:spcBef>
              <a:buClrTx/>
              <a:buSzPct val="90000"/>
            </a:pPr>
            <a:r>
              <a:rPr lang="zh-CN" altLang="en-US" sz="1600" dirty="0">
                <a:solidFill>
                  <a:schemeClr val="bg2"/>
                </a:solidFill>
                <a:ea typeface="楷体" panose="02010609060101010101" pitchFamily="49" charset="-122"/>
              </a:rPr>
              <a:t>表皮葡萄球菌对万古霉素、 替加环素、替考拉宁和利奈唑胺高度敏感</a:t>
            </a:r>
          </a:p>
        </p:txBody>
      </p:sp>
      <p:graphicFrame>
        <p:nvGraphicFramePr>
          <p:cNvPr id="3" name="图表 2">
            <a:extLst>
              <a:ext uri="{FF2B5EF4-FFF2-40B4-BE49-F238E27FC236}">
                <a16:creationId xmlns:a16="http://schemas.microsoft.com/office/drawing/2014/main" id="{9B00F2F1-83C1-56F3-37DA-7852C14A4F4F}"/>
              </a:ext>
            </a:extLst>
          </p:cNvPr>
          <p:cNvGraphicFramePr>
            <a:graphicFrameLocks/>
          </p:cNvGraphicFramePr>
          <p:nvPr>
            <p:extLst>
              <p:ext uri="{D42A27DB-BD31-4B8C-83A1-F6EECF244321}">
                <p14:modId xmlns:p14="http://schemas.microsoft.com/office/powerpoint/2010/main" val="2289589878"/>
              </p:ext>
            </p:extLst>
          </p:nvPr>
        </p:nvGraphicFramePr>
        <p:xfrm>
          <a:off x="633316" y="1144662"/>
          <a:ext cx="10925367" cy="504492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4">
            <a:extLst>
              <a:ext uri="{FF2B5EF4-FFF2-40B4-BE49-F238E27FC236}">
                <a16:creationId xmlns:a16="http://schemas.microsoft.com/office/drawing/2014/main" id="{B7BEDD23-C042-59C0-87B9-AB5635B2EE64}"/>
              </a:ext>
            </a:extLst>
          </p:cNvPr>
          <p:cNvSpPr>
            <a:spLocks noChangeArrowheads="1"/>
          </p:cNvSpPr>
          <p:nvPr/>
        </p:nvSpPr>
        <p:spPr bwMode="auto">
          <a:xfrm>
            <a:off x="2316163" y="368300"/>
            <a:ext cx="93599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zh-CN" altLang="en-US" sz="2300" b="1" dirty="0">
                <a:solidFill>
                  <a:srgbClr val="0000FF"/>
                </a:solidFill>
                <a:ea typeface="微软雅黑" panose="020B0503020204020204" pitchFamily="34" charset="-122"/>
                <a:cs typeface="Times New Roman" panose="02020603050405020304" pitchFamily="18" charset="0"/>
              </a:rPr>
              <a:t>其他</a:t>
            </a:r>
            <a:r>
              <a:rPr lang="en-US" altLang="zh-CN" sz="2300" b="1" dirty="0" err="1">
                <a:solidFill>
                  <a:srgbClr val="0000FF"/>
                </a:solidFill>
                <a:ea typeface="微软雅黑" panose="020B0503020204020204" pitchFamily="34" charset="-122"/>
                <a:cs typeface="Times New Roman" panose="02020603050405020304" pitchFamily="18" charset="0"/>
              </a:rPr>
              <a:t>MSCNS</a:t>
            </a:r>
            <a:r>
              <a:rPr lang="zh-CN" altLang="en-US" sz="2300" b="1" dirty="0">
                <a:solidFill>
                  <a:srgbClr val="0000FF"/>
                </a:solidFill>
                <a:ea typeface="微软雅黑" panose="020B0503020204020204" pitchFamily="34" charset="-122"/>
                <a:cs typeface="Times New Roman" panose="02020603050405020304" pitchFamily="18" charset="0"/>
              </a:rPr>
              <a:t>（</a:t>
            </a:r>
            <a:r>
              <a:rPr lang="en-US" altLang="zh-CN" sz="2300" b="1" dirty="0">
                <a:solidFill>
                  <a:srgbClr val="0000FF"/>
                </a:solidFill>
                <a:ea typeface="微软雅黑" panose="020B0503020204020204" pitchFamily="34" charset="-122"/>
                <a:cs typeface="Times New Roman" panose="02020603050405020304" pitchFamily="18" charset="0"/>
              </a:rPr>
              <a:t>3661</a:t>
            </a:r>
            <a:r>
              <a:rPr lang="zh-CN" altLang="en-US" sz="2300" b="1" dirty="0">
                <a:solidFill>
                  <a:srgbClr val="0000FF"/>
                </a:solidFill>
                <a:ea typeface="微软雅黑" panose="020B0503020204020204" pitchFamily="34" charset="-122"/>
                <a:cs typeface="Times New Roman" panose="02020603050405020304" pitchFamily="18" charset="0"/>
              </a:rPr>
              <a:t>株）和</a:t>
            </a:r>
            <a:r>
              <a:rPr lang="en-US" altLang="zh-CN" sz="2300" b="1" dirty="0" err="1">
                <a:solidFill>
                  <a:srgbClr val="0000FF"/>
                </a:solidFill>
                <a:ea typeface="微软雅黑" panose="020B0503020204020204" pitchFamily="34" charset="-122"/>
                <a:cs typeface="Times New Roman" panose="02020603050405020304" pitchFamily="18" charset="0"/>
              </a:rPr>
              <a:t>MRCNS</a:t>
            </a:r>
            <a:r>
              <a:rPr lang="zh-CN" altLang="en-US" sz="2300" b="1" dirty="0">
                <a:solidFill>
                  <a:srgbClr val="0000FF"/>
                </a:solidFill>
                <a:ea typeface="微软雅黑" panose="020B0503020204020204" pitchFamily="34" charset="-122"/>
                <a:cs typeface="Times New Roman" panose="02020603050405020304" pitchFamily="18" charset="0"/>
              </a:rPr>
              <a:t>（</a:t>
            </a:r>
            <a:r>
              <a:rPr lang="en-US" altLang="zh-CN" sz="2300" b="1" dirty="0">
                <a:solidFill>
                  <a:srgbClr val="0000FF"/>
                </a:solidFill>
                <a:ea typeface="微软雅黑" panose="020B0503020204020204" pitchFamily="34" charset="-122"/>
                <a:cs typeface="Times New Roman" panose="02020603050405020304" pitchFamily="18" charset="0"/>
              </a:rPr>
              <a:t>14539</a:t>
            </a:r>
            <a:r>
              <a:rPr lang="zh-CN" altLang="en-US" sz="2300" b="1" dirty="0">
                <a:solidFill>
                  <a:srgbClr val="0000FF"/>
                </a:solidFill>
                <a:ea typeface="微软雅黑" panose="020B0503020204020204" pitchFamily="34" charset="-122"/>
                <a:cs typeface="Times New Roman" panose="02020603050405020304" pitchFamily="18" charset="0"/>
              </a:rPr>
              <a:t>株）对抗菌药的耐药率（</a:t>
            </a:r>
            <a:r>
              <a:rPr lang="en-US" altLang="zh-CN" sz="2300" b="1" dirty="0">
                <a:solidFill>
                  <a:srgbClr val="0000FF"/>
                </a:solidFill>
                <a:ea typeface="微软雅黑" panose="020B0503020204020204" pitchFamily="34" charset="-122"/>
                <a:cs typeface="Times New Roman" panose="02020603050405020304" pitchFamily="18" charset="0"/>
              </a:rPr>
              <a:t>%</a:t>
            </a:r>
            <a:r>
              <a:rPr lang="zh-CN" altLang="en-US" sz="2300" b="1" dirty="0">
                <a:solidFill>
                  <a:srgbClr val="0000FF"/>
                </a:solidFill>
                <a:ea typeface="微软雅黑" panose="020B0503020204020204" pitchFamily="34" charset="-122"/>
                <a:cs typeface="Times New Roman" panose="02020603050405020304" pitchFamily="18" charset="0"/>
              </a:rPr>
              <a:t>）</a:t>
            </a:r>
            <a:endParaRPr lang="en-US" altLang="zh-CN" sz="2300" b="1" dirty="0">
              <a:solidFill>
                <a:srgbClr val="0000FF"/>
              </a:solidFill>
              <a:ea typeface="微软雅黑" panose="020B0503020204020204" pitchFamily="34" charset="-122"/>
              <a:cs typeface="Times New Roman" panose="02020603050405020304" pitchFamily="18" charset="0"/>
            </a:endParaRPr>
          </a:p>
        </p:txBody>
      </p:sp>
      <p:sp>
        <p:nvSpPr>
          <p:cNvPr id="8198" name="Text Box 6">
            <a:extLst>
              <a:ext uri="{FF2B5EF4-FFF2-40B4-BE49-F238E27FC236}">
                <a16:creationId xmlns:a16="http://schemas.microsoft.com/office/drawing/2014/main" id="{FDFDDAC0-B328-3489-C35C-D7AD0834FB33}"/>
              </a:ext>
            </a:extLst>
          </p:cNvPr>
          <p:cNvSpPr txBox="1">
            <a:spLocks noChangeArrowheads="1"/>
          </p:cNvSpPr>
          <p:nvPr/>
        </p:nvSpPr>
        <p:spPr bwMode="auto">
          <a:xfrm>
            <a:off x="380986" y="3119166"/>
            <a:ext cx="314325" cy="304800"/>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400" b="1" dirty="0">
                <a:effectLst>
                  <a:outerShdw blurRad="38100" dist="38100" dir="2700000" algn="tl">
                    <a:srgbClr val="C0C0C0"/>
                  </a:outerShdw>
                </a:effectLst>
                <a:latin typeface="Calibri" panose="020F0502020204030204" pitchFamily="34" charset="0"/>
              </a:rPr>
              <a:t>%</a:t>
            </a:r>
          </a:p>
        </p:txBody>
      </p:sp>
      <p:sp>
        <p:nvSpPr>
          <p:cNvPr id="21508" name="矩形: 圆角 2">
            <a:extLst>
              <a:ext uri="{FF2B5EF4-FFF2-40B4-BE49-F238E27FC236}">
                <a16:creationId xmlns:a16="http://schemas.microsoft.com/office/drawing/2014/main" id="{A5388846-FA58-8CD6-ACDB-83E544924024}"/>
              </a:ext>
            </a:extLst>
          </p:cNvPr>
          <p:cNvSpPr>
            <a:spLocks noChangeArrowheads="1"/>
          </p:cNvSpPr>
          <p:nvPr/>
        </p:nvSpPr>
        <p:spPr bwMode="auto">
          <a:xfrm>
            <a:off x="1432819" y="1809115"/>
            <a:ext cx="5760736" cy="1259839"/>
          </a:xfrm>
          <a:prstGeom prst="roundRect">
            <a:avLst>
              <a:gd name="adj" fmla="val 5143"/>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Pct val="90000"/>
            </a:pPr>
            <a:r>
              <a:rPr lang="zh-CN" altLang="en-US" sz="1500" dirty="0">
                <a:solidFill>
                  <a:schemeClr val="bg2"/>
                </a:solidFill>
                <a:ea typeface="楷体" panose="02010609060101010101" pitchFamily="49" charset="-122"/>
              </a:rPr>
              <a:t>其他</a:t>
            </a:r>
            <a:r>
              <a:rPr lang="en-US" altLang="zh-CN" sz="1500" dirty="0">
                <a:solidFill>
                  <a:schemeClr val="bg2"/>
                </a:solidFill>
                <a:ea typeface="楷体" panose="02010609060101010101" pitchFamily="49" charset="-122"/>
              </a:rPr>
              <a:t>MRCNS</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MSCNS</a:t>
            </a:r>
            <a:r>
              <a:rPr lang="zh-CN" altLang="en-US" sz="1500" dirty="0">
                <a:solidFill>
                  <a:schemeClr val="bg2"/>
                </a:solidFill>
                <a:ea typeface="楷体" panose="02010609060101010101" pitchFamily="49" charset="-122"/>
              </a:rPr>
              <a:t>：指除金葡菌、表皮葡萄球菌、假中间葡萄球菌和施氏葡萄球菌外的其他葡萄球菌；</a:t>
            </a:r>
            <a:endParaRPr lang="en-US" altLang="zh-CN" sz="1500" dirty="0">
              <a:solidFill>
                <a:schemeClr val="bg2"/>
              </a:solidFill>
              <a:ea typeface="楷体" panose="02010609060101010101" pitchFamily="49" charset="-122"/>
            </a:endParaRPr>
          </a:p>
          <a:p>
            <a:pPr eaLnBrk="1" hangingPunct="1">
              <a:spcBef>
                <a:spcPct val="0"/>
              </a:spcBef>
              <a:buClrTx/>
              <a:buSzPct val="90000"/>
            </a:pPr>
            <a:r>
              <a:rPr lang="zh-CN" altLang="en-US" sz="1500" dirty="0">
                <a:solidFill>
                  <a:schemeClr val="bg2"/>
                </a:solidFill>
                <a:ea typeface="楷体" panose="02010609060101010101" pitchFamily="49" charset="-122"/>
              </a:rPr>
              <a:t>其他</a:t>
            </a:r>
            <a:r>
              <a:rPr lang="en-US" altLang="zh-CN" sz="1500" dirty="0">
                <a:solidFill>
                  <a:schemeClr val="bg2"/>
                </a:solidFill>
                <a:ea typeface="楷体" panose="02010609060101010101" pitchFamily="49" charset="-122"/>
              </a:rPr>
              <a:t>MRCNS</a:t>
            </a:r>
            <a:r>
              <a:rPr lang="zh-CN" altLang="en-US" sz="1500" dirty="0">
                <a:solidFill>
                  <a:schemeClr val="bg2"/>
                </a:solidFill>
                <a:ea typeface="楷体" panose="02010609060101010101" pitchFamily="49" charset="-122"/>
              </a:rPr>
              <a:t>对抗菌药的耐药率高于其他</a:t>
            </a:r>
            <a:r>
              <a:rPr lang="en-US" altLang="zh-CN" sz="1500" dirty="0">
                <a:solidFill>
                  <a:schemeClr val="bg2"/>
                </a:solidFill>
                <a:ea typeface="楷体" panose="02010609060101010101" pitchFamily="49" charset="-122"/>
              </a:rPr>
              <a:t>MSCNS</a:t>
            </a:r>
            <a:r>
              <a:rPr lang="zh-CN" altLang="en-US" sz="1500" dirty="0">
                <a:solidFill>
                  <a:schemeClr val="bg2"/>
                </a:solidFill>
                <a:ea typeface="楷体" panose="02010609060101010101" pitchFamily="49" charset="-122"/>
              </a:rPr>
              <a:t>；</a:t>
            </a:r>
            <a:endParaRPr lang="en-US" altLang="zh-CN" sz="1500" dirty="0">
              <a:solidFill>
                <a:schemeClr val="bg2"/>
              </a:solidFill>
              <a:ea typeface="楷体" panose="02010609060101010101" pitchFamily="49" charset="-122"/>
            </a:endParaRPr>
          </a:p>
          <a:p>
            <a:pPr eaLnBrk="1" hangingPunct="1">
              <a:spcBef>
                <a:spcPct val="0"/>
              </a:spcBef>
              <a:buClrTx/>
              <a:buSzPct val="90000"/>
            </a:pPr>
            <a:r>
              <a:rPr lang="zh-CN" altLang="en-US" sz="1500" dirty="0">
                <a:solidFill>
                  <a:schemeClr val="bg2"/>
                </a:solidFill>
                <a:ea typeface="楷体" panose="02010609060101010101" pitchFamily="49" charset="-122"/>
              </a:rPr>
              <a:t>其他凝固酶阴性葡萄球菌对万古霉素、 去甲万古霉素、替加环素、替考拉宁和利奈唑胺高度敏感</a:t>
            </a:r>
          </a:p>
        </p:txBody>
      </p:sp>
      <p:graphicFrame>
        <p:nvGraphicFramePr>
          <p:cNvPr id="6" name="图表 5">
            <a:extLst>
              <a:ext uri="{FF2B5EF4-FFF2-40B4-BE49-F238E27FC236}">
                <a16:creationId xmlns:a16="http://schemas.microsoft.com/office/drawing/2014/main" id="{70B8D91A-645C-7B8B-1442-DD15D7311FD9}"/>
              </a:ext>
            </a:extLst>
          </p:cNvPr>
          <p:cNvGraphicFramePr>
            <a:graphicFrameLocks/>
          </p:cNvGraphicFramePr>
          <p:nvPr>
            <p:extLst>
              <p:ext uri="{D42A27DB-BD31-4B8C-83A1-F6EECF244321}">
                <p14:modId xmlns:p14="http://schemas.microsoft.com/office/powerpoint/2010/main" val="510605170"/>
              </p:ext>
            </p:extLst>
          </p:nvPr>
        </p:nvGraphicFramePr>
        <p:xfrm>
          <a:off x="589290" y="981389"/>
          <a:ext cx="10907399" cy="51479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C25C7E60-CA70-CDE9-56E8-16C757DD235F}"/>
              </a:ext>
            </a:extLst>
          </p:cNvPr>
          <p:cNvSpPr txBox="1">
            <a:spLocks noChangeArrowheads="1"/>
          </p:cNvSpPr>
          <p:nvPr/>
        </p:nvSpPr>
        <p:spPr bwMode="auto">
          <a:xfrm>
            <a:off x="2135494" y="313682"/>
            <a:ext cx="972124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eaLnBrk="1" hangingPunct="1"/>
            <a:r>
              <a:rPr lang="zh-CN" altLang="en-US" sz="2300" b="1" kern="0" dirty="0">
                <a:cs typeface="Times New Roman" panose="02020603050405020304" pitchFamily="18" charset="0"/>
              </a:rPr>
              <a:t>粪肠球菌（</a:t>
            </a:r>
            <a:r>
              <a:rPr lang="en-US" altLang="zh-CN" sz="2300" b="1" kern="0" dirty="0">
                <a:cs typeface="Times New Roman" panose="02020603050405020304" pitchFamily="18" charset="0"/>
              </a:rPr>
              <a:t>15344</a:t>
            </a:r>
            <a:r>
              <a:rPr lang="zh-CN" altLang="en-US" sz="2300" b="1" kern="0" dirty="0">
                <a:cs typeface="Times New Roman" panose="02020603050405020304" pitchFamily="18" charset="0"/>
              </a:rPr>
              <a:t>株）和屎肠球菌（</a:t>
            </a:r>
            <a:r>
              <a:rPr lang="en-US" altLang="zh-CN" sz="2300" b="1" kern="0" dirty="0">
                <a:cs typeface="Times New Roman" panose="02020603050405020304" pitchFamily="18" charset="0"/>
              </a:rPr>
              <a:t>17929</a:t>
            </a:r>
            <a:r>
              <a:rPr lang="zh-CN" altLang="en-US" sz="2300" b="1" kern="0" dirty="0">
                <a:cs typeface="Times New Roman" panose="02020603050405020304" pitchFamily="18" charset="0"/>
              </a:rPr>
              <a:t>株）对抗菌药的耐药率（</a:t>
            </a:r>
            <a:r>
              <a:rPr lang="en-US" altLang="zh-CN" sz="2300" b="1" kern="0" dirty="0">
                <a:cs typeface="Times New Roman" panose="02020603050405020304" pitchFamily="18" charset="0"/>
              </a:rPr>
              <a:t>%</a:t>
            </a:r>
            <a:r>
              <a:rPr lang="zh-CN" altLang="en-US" sz="2300" b="1" kern="0" dirty="0">
                <a:cs typeface="Times New Roman" panose="02020603050405020304" pitchFamily="18" charset="0"/>
              </a:rPr>
              <a:t>）</a:t>
            </a:r>
          </a:p>
        </p:txBody>
      </p:sp>
      <p:sp>
        <p:nvSpPr>
          <p:cNvPr id="5" name="矩形: 圆角 2">
            <a:extLst>
              <a:ext uri="{FF2B5EF4-FFF2-40B4-BE49-F238E27FC236}">
                <a16:creationId xmlns:a16="http://schemas.microsoft.com/office/drawing/2014/main" id="{F7336859-CFF7-C48E-7259-6DDBE538918C}"/>
              </a:ext>
            </a:extLst>
          </p:cNvPr>
          <p:cNvSpPr>
            <a:spLocks noChangeArrowheads="1"/>
          </p:cNvSpPr>
          <p:nvPr/>
        </p:nvSpPr>
        <p:spPr bwMode="auto">
          <a:xfrm>
            <a:off x="1345733" y="1920783"/>
            <a:ext cx="5400690" cy="642937"/>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Pct val="90000"/>
            </a:pPr>
            <a:r>
              <a:rPr lang="zh-CN" altLang="en-US" sz="1500" dirty="0">
                <a:solidFill>
                  <a:schemeClr val="bg2"/>
                </a:solidFill>
                <a:ea typeface="楷体" panose="02010609060101010101" pitchFamily="49" charset="-122"/>
              </a:rPr>
              <a:t>屎肠球菌对抗菌药的耐药率高于粪肠球菌，但氯霉素（</a:t>
            </a:r>
            <a:r>
              <a:rPr lang="en-US" altLang="zh-CN" sz="1500" dirty="0">
                <a:solidFill>
                  <a:schemeClr val="bg2"/>
                </a:solidFill>
                <a:ea typeface="楷体" panose="02010609060101010101" pitchFamily="49" charset="-122"/>
              </a:rPr>
              <a:t>2.6% Vs 26%</a:t>
            </a:r>
            <a:r>
              <a:rPr lang="zh-CN" altLang="en-US" sz="1500" dirty="0">
                <a:solidFill>
                  <a:schemeClr val="bg2"/>
                </a:solidFill>
                <a:ea typeface="楷体" panose="02010609060101010101" pitchFamily="49" charset="-122"/>
              </a:rPr>
              <a:t>）、利奈唑胺（</a:t>
            </a:r>
            <a:r>
              <a:rPr lang="en-US" altLang="zh-CN" sz="1500" dirty="0">
                <a:solidFill>
                  <a:schemeClr val="bg2"/>
                </a:solidFill>
                <a:ea typeface="楷体" panose="02010609060101010101" pitchFamily="49" charset="-122"/>
              </a:rPr>
              <a:t>0.7% Vs 4.4%</a:t>
            </a:r>
            <a:r>
              <a:rPr lang="zh-CN" altLang="en-US" sz="1500" dirty="0">
                <a:solidFill>
                  <a:schemeClr val="bg2"/>
                </a:solidFill>
                <a:ea typeface="楷体" panose="02010609060101010101" pitchFamily="49" charset="-122"/>
              </a:rPr>
              <a:t>）反之</a:t>
            </a:r>
            <a:endParaRPr lang="en-US" altLang="zh-CN" sz="1500" dirty="0">
              <a:solidFill>
                <a:schemeClr val="bg2"/>
              </a:solidFill>
              <a:ea typeface="楷体" panose="02010609060101010101" pitchFamily="49" charset="-122"/>
            </a:endParaRPr>
          </a:p>
        </p:txBody>
      </p:sp>
      <p:graphicFrame>
        <p:nvGraphicFramePr>
          <p:cNvPr id="6" name="图表 5">
            <a:extLst>
              <a:ext uri="{FF2B5EF4-FFF2-40B4-BE49-F238E27FC236}">
                <a16:creationId xmlns:a16="http://schemas.microsoft.com/office/drawing/2014/main" id="{4983653A-D3DC-DB77-939D-8EC031CE6E69}"/>
              </a:ext>
            </a:extLst>
          </p:cNvPr>
          <p:cNvGraphicFramePr>
            <a:graphicFrameLocks/>
          </p:cNvGraphicFramePr>
          <p:nvPr>
            <p:extLst>
              <p:ext uri="{D42A27DB-BD31-4B8C-83A1-F6EECF244321}">
                <p14:modId xmlns:p14="http://schemas.microsoft.com/office/powerpoint/2010/main" val="1130905966"/>
              </p:ext>
            </p:extLst>
          </p:nvPr>
        </p:nvGraphicFramePr>
        <p:xfrm>
          <a:off x="695310" y="908677"/>
          <a:ext cx="10801380" cy="540069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Box 6">
            <a:extLst>
              <a:ext uri="{FF2B5EF4-FFF2-40B4-BE49-F238E27FC236}">
                <a16:creationId xmlns:a16="http://schemas.microsoft.com/office/drawing/2014/main" id="{88C8072E-29F7-7C69-5A49-539975EE9855}"/>
              </a:ext>
            </a:extLst>
          </p:cNvPr>
          <p:cNvSpPr txBox="1">
            <a:spLocks noChangeArrowheads="1"/>
          </p:cNvSpPr>
          <p:nvPr/>
        </p:nvSpPr>
        <p:spPr bwMode="auto">
          <a:xfrm>
            <a:off x="334963" y="2794000"/>
            <a:ext cx="314325" cy="304800"/>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400" b="1" dirty="0">
                <a:effectLst>
                  <a:outerShdw blurRad="38100" dist="38100" dir="2700000" algn="tl">
                    <a:srgbClr val="C0C0C0"/>
                  </a:outerShdw>
                </a:effectLst>
                <a:latin typeface="Calibri" panose="020F0502020204030204" pitchFamily="34" charset="0"/>
              </a:rPr>
              <a:t>%</a:t>
            </a:r>
          </a:p>
        </p:txBody>
      </p:sp>
    </p:spTree>
    <p:extLst>
      <p:ext uri="{BB962C8B-B14F-4D97-AF65-F5344CB8AC3E}">
        <p14:creationId xmlns:p14="http://schemas.microsoft.com/office/powerpoint/2010/main" val="2519791658"/>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56B783-02E3-57BF-5973-3B6979B18713}"/>
              </a:ext>
            </a:extLst>
          </p:cNvPr>
          <p:cNvSpPr txBox="1">
            <a:spLocks noChangeArrowheads="1"/>
          </p:cNvSpPr>
          <p:nvPr/>
        </p:nvSpPr>
        <p:spPr>
          <a:xfrm>
            <a:off x="2316163" y="368300"/>
            <a:ext cx="8890000" cy="523875"/>
          </a:xfrm>
          <a:prstGeom prst="rect">
            <a:avLst/>
          </a:prstGeom>
        </p:spPr>
        <p:txBody>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r>
              <a:rPr lang="zh-CN" altLang="en-US" sz="2400" b="1" kern="0" dirty="0">
                <a:cs typeface="Times New Roman" panose="02020603050405020304" pitchFamily="18" charset="0"/>
              </a:rPr>
              <a:t>粪肠球菌和屎肠球菌对万古霉素耐药变迁（</a:t>
            </a:r>
            <a:r>
              <a:rPr lang="en-US" altLang="zh-CN" sz="2400" b="1" kern="0" dirty="0">
                <a:cs typeface="Times New Roman" panose="02020603050405020304" pitchFamily="18" charset="0"/>
              </a:rPr>
              <a:t>2005-2024</a:t>
            </a:r>
            <a:r>
              <a:rPr lang="zh-CN" altLang="en-US" sz="2400" b="1" kern="0" dirty="0">
                <a:cs typeface="Times New Roman" panose="02020603050405020304" pitchFamily="18" charset="0"/>
              </a:rPr>
              <a:t>）</a:t>
            </a:r>
          </a:p>
        </p:txBody>
      </p:sp>
      <p:pic>
        <p:nvPicPr>
          <p:cNvPr id="4" name="图片 3">
            <a:extLst>
              <a:ext uri="{FF2B5EF4-FFF2-40B4-BE49-F238E27FC236}">
                <a16:creationId xmlns:a16="http://schemas.microsoft.com/office/drawing/2014/main" id="{2BA31F9D-1969-449F-00A4-AD3AAD9CEF02}"/>
              </a:ext>
            </a:extLst>
          </p:cNvPr>
          <p:cNvPicPr>
            <a:picLocks noChangeAspect="1"/>
          </p:cNvPicPr>
          <p:nvPr/>
        </p:nvPicPr>
        <p:blipFill>
          <a:blip r:embed="rId2">
            <a:extLst>
              <a:ext uri="{28A0092B-C50C-407E-A947-70E740481C1C}">
                <a14:useLocalDpi xmlns:a14="http://schemas.microsoft.com/office/drawing/2010/main" val="0"/>
              </a:ext>
            </a:extLst>
          </a:blip>
          <a:srcRect t="4640"/>
          <a:stretch/>
        </p:blipFill>
        <p:spPr>
          <a:xfrm>
            <a:off x="381000" y="1268724"/>
            <a:ext cx="11430000" cy="4541526"/>
          </a:xfrm>
          <a:prstGeom prst="rect">
            <a:avLst/>
          </a:prstGeom>
        </p:spPr>
      </p:pic>
    </p:spTree>
    <p:extLst>
      <p:ext uri="{BB962C8B-B14F-4D97-AF65-F5344CB8AC3E}">
        <p14:creationId xmlns:p14="http://schemas.microsoft.com/office/powerpoint/2010/main" val="1653430976"/>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8B28B-E998-B06E-62C2-9F706CB2B2B3}"/>
            </a:ext>
          </a:extLst>
        </p:cNvPr>
        <p:cNvGrpSpPr/>
        <p:nvPr/>
      </p:nvGrpSpPr>
      <p:grpSpPr>
        <a:xfrm>
          <a:off x="0" y="0"/>
          <a:ext cx="0" cy="0"/>
          <a:chOff x="0" y="0"/>
          <a:chExt cx="0" cy="0"/>
        </a:xfrm>
      </p:grpSpPr>
      <p:sp>
        <p:nvSpPr>
          <p:cNvPr id="8" name="Rectangle 6">
            <a:extLst>
              <a:ext uri="{FF2B5EF4-FFF2-40B4-BE49-F238E27FC236}">
                <a16:creationId xmlns:a16="http://schemas.microsoft.com/office/drawing/2014/main" id="{C97ADBDA-6404-12C1-3508-6E819E81E9F4}"/>
              </a:ext>
            </a:extLst>
          </p:cNvPr>
          <p:cNvSpPr txBox="1">
            <a:spLocks noChangeArrowheads="1"/>
          </p:cNvSpPr>
          <p:nvPr/>
        </p:nvSpPr>
        <p:spPr bwMode="auto">
          <a:xfrm>
            <a:off x="2315517" y="368609"/>
            <a:ext cx="954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eaLnBrk="1" hangingPunct="1"/>
            <a:r>
              <a:rPr lang="zh-CN" altLang="en-US" sz="2400" b="1" kern="0" dirty="0">
                <a:cs typeface="Times New Roman" panose="02020603050405020304" pitchFamily="18" charset="0"/>
              </a:rPr>
              <a:t>粪肠球菌和屎肠球菌对抗菌药物的敏感性（主动监测）</a:t>
            </a:r>
            <a:endParaRPr lang="en-US" altLang="zh-CN" sz="2400" b="1" kern="0" dirty="0">
              <a:cs typeface="Times New Roman" panose="02020603050405020304" pitchFamily="18" charset="0"/>
            </a:endParaRPr>
          </a:p>
        </p:txBody>
      </p:sp>
      <p:sp>
        <p:nvSpPr>
          <p:cNvPr id="9" name="内容占位符 8">
            <a:extLst>
              <a:ext uri="{FF2B5EF4-FFF2-40B4-BE49-F238E27FC236}">
                <a16:creationId xmlns:a16="http://schemas.microsoft.com/office/drawing/2014/main" id="{FE2DA8DE-FF91-A738-2EBE-2143B10DF108}"/>
              </a:ext>
            </a:extLst>
          </p:cNvPr>
          <p:cNvSpPr txBox="1">
            <a:spLocks/>
          </p:cNvSpPr>
          <p:nvPr/>
        </p:nvSpPr>
        <p:spPr>
          <a:xfrm>
            <a:off x="695309" y="1067011"/>
            <a:ext cx="11005624" cy="921805"/>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Calibri" pitchFamily="34" charset="0"/>
                <a:ea typeface="楷体_GB2312" pitchFamily="49" charset="-122"/>
                <a:cs typeface="楷体_GB2312"/>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Calibri" pitchFamily="34" charset="0"/>
                <a:ea typeface="楷体_GB2312" pitchFamily="49" charset="-122"/>
                <a:cs typeface="楷体_GB2312"/>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Calibri" pitchFamily="34" charset="0"/>
                <a:ea typeface="楷体_GB2312" pitchFamily="49" charset="-122"/>
                <a:cs typeface="楷体_GB2312"/>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Calibri" pitchFamily="34" charset="0"/>
                <a:ea typeface="楷体_GB2312" pitchFamily="49" charset="-122"/>
                <a:cs typeface="楷体_GB2312"/>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itchFamily="34" charset="0"/>
                <a:ea typeface="楷体_GB2312" pitchFamily="49" charset="-122"/>
                <a:cs typeface="楷体_GB2312"/>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a:lstStyle>
          <a:p>
            <a:pPr>
              <a:lnSpc>
                <a:spcPct val="150000"/>
              </a:lnSpc>
            </a:pPr>
            <a:r>
              <a:rPr lang="en-US" altLang="zh-CN" sz="1800" kern="0" dirty="0" err="1">
                <a:solidFill>
                  <a:schemeClr val="bg2"/>
                </a:solidFill>
                <a:ea typeface="Calibri" panose="020F0502020204030204" pitchFamily="34" charset="0"/>
                <a:cs typeface="Calibri" panose="020F0502020204030204" pitchFamily="34" charset="0"/>
              </a:rPr>
              <a:t>CHINET</a:t>
            </a:r>
            <a:r>
              <a:rPr lang="zh-CN" altLang="en-US" sz="1800" kern="0" dirty="0">
                <a:solidFill>
                  <a:schemeClr val="bg2"/>
                </a:solidFill>
                <a:ea typeface="微软雅黑" panose="020B0503020204020204" pitchFamily="34" charset="-122"/>
                <a:cs typeface="Calibri" panose="020F0502020204030204" pitchFamily="34" charset="0"/>
              </a:rPr>
              <a:t>监测网每年定期收集菌株，采用标准的</a:t>
            </a:r>
            <a:r>
              <a:rPr lang="zh-CN" altLang="en-US" sz="1800" b="1" kern="0" dirty="0">
                <a:solidFill>
                  <a:schemeClr val="bg2"/>
                </a:solidFill>
                <a:ea typeface="微软雅黑" panose="020B0503020204020204" pitchFamily="34" charset="-122"/>
                <a:cs typeface="Calibri" panose="020F0502020204030204" pitchFamily="34" charset="0"/>
              </a:rPr>
              <a:t>肉汤微量稀释法</a:t>
            </a:r>
            <a:r>
              <a:rPr lang="zh-CN" altLang="en-US" sz="1800" kern="0" dirty="0">
                <a:solidFill>
                  <a:schemeClr val="bg2"/>
                </a:solidFill>
                <a:ea typeface="微软雅黑" panose="020B0503020204020204" pitchFamily="34" charset="-122"/>
                <a:cs typeface="Calibri" panose="020F0502020204030204" pitchFamily="34" charset="0"/>
              </a:rPr>
              <a:t>测定细菌对抗菌药物的敏感性，包括抗菌新药，补充和完善常规耐药监测数据。</a:t>
            </a:r>
            <a:endParaRPr lang="en-US" altLang="zh-CN" sz="1800" kern="0" dirty="0">
              <a:solidFill>
                <a:schemeClr val="bg2"/>
              </a:solidFill>
              <a:ea typeface="微软雅黑" panose="020B0503020204020204" pitchFamily="34" charset="-122"/>
              <a:cs typeface="Calibri" panose="020F0502020204030204" pitchFamily="34" charset="0"/>
            </a:endParaRPr>
          </a:p>
        </p:txBody>
      </p:sp>
      <p:graphicFrame>
        <p:nvGraphicFramePr>
          <p:cNvPr id="5" name="图表 4">
            <a:extLst>
              <a:ext uri="{FF2B5EF4-FFF2-40B4-BE49-F238E27FC236}">
                <a16:creationId xmlns:a16="http://schemas.microsoft.com/office/drawing/2014/main" id="{9179EB64-D2BF-840C-8608-35686528C81E}"/>
              </a:ext>
            </a:extLst>
          </p:cNvPr>
          <p:cNvGraphicFramePr>
            <a:graphicFrameLocks/>
          </p:cNvGraphicFramePr>
          <p:nvPr>
            <p:extLst>
              <p:ext uri="{D42A27DB-BD31-4B8C-83A1-F6EECF244321}">
                <p14:modId xmlns:p14="http://schemas.microsoft.com/office/powerpoint/2010/main" val="1458911852"/>
              </p:ext>
            </p:extLst>
          </p:nvPr>
        </p:nvGraphicFramePr>
        <p:xfrm>
          <a:off x="612449" y="1988816"/>
          <a:ext cx="5663573" cy="37282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图表 10">
            <a:extLst>
              <a:ext uri="{FF2B5EF4-FFF2-40B4-BE49-F238E27FC236}">
                <a16:creationId xmlns:a16="http://schemas.microsoft.com/office/drawing/2014/main" id="{EAD08C85-A835-25A0-CD43-F877EE798F59}"/>
              </a:ext>
            </a:extLst>
          </p:cNvPr>
          <p:cNvGraphicFramePr>
            <a:graphicFrameLocks/>
          </p:cNvGraphicFramePr>
          <p:nvPr>
            <p:extLst>
              <p:ext uri="{D42A27DB-BD31-4B8C-83A1-F6EECF244321}">
                <p14:modId xmlns:p14="http://schemas.microsoft.com/office/powerpoint/2010/main" val="3133733719"/>
              </p:ext>
            </p:extLst>
          </p:nvPr>
        </p:nvGraphicFramePr>
        <p:xfrm>
          <a:off x="6276023" y="1988816"/>
          <a:ext cx="5398427" cy="3728231"/>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圆角 2">
            <a:extLst>
              <a:ext uri="{FF2B5EF4-FFF2-40B4-BE49-F238E27FC236}">
                <a16:creationId xmlns:a16="http://schemas.microsoft.com/office/drawing/2014/main" id="{A86DD839-B072-7F05-3282-F58E6EA95FFD}"/>
              </a:ext>
            </a:extLst>
          </p:cNvPr>
          <p:cNvSpPr>
            <a:spLocks noChangeArrowheads="1"/>
          </p:cNvSpPr>
          <p:nvPr/>
        </p:nvSpPr>
        <p:spPr bwMode="auto">
          <a:xfrm>
            <a:off x="4163516" y="2708776"/>
            <a:ext cx="1800231" cy="772870"/>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Pct val="90000"/>
            </a:pPr>
            <a:r>
              <a:rPr lang="zh-CN" altLang="en-US" sz="1400" dirty="0">
                <a:solidFill>
                  <a:schemeClr val="bg2"/>
                </a:solidFill>
                <a:ea typeface="楷体" panose="02010609060101010101" pitchFamily="49" charset="-122"/>
              </a:rPr>
              <a:t>敏感率：</a:t>
            </a:r>
            <a:r>
              <a:rPr lang="en-US" altLang="zh-CN" sz="1400" dirty="0">
                <a:solidFill>
                  <a:schemeClr val="bg2"/>
                </a:solidFill>
                <a:ea typeface="楷体" panose="02010609060101010101" pitchFamily="49" charset="-122"/>
              </a:rPr>
              <a:t>98.6%</a:t>
            </a:r>
          </a:p>
          <a:p>
            <a:pPr eaLnBrk="1" hangingPunct="1">
              <a:spcBef>
                <a:spcPct val="0"/>
              </a:spcBef>
              <a:buClrTx/>
              <a:buSzPct val="90000"/>
            </a:pPr>
            <a:r>
              <a:rPr lang="en-US" altLang="zh-CN" sz="1400" dirty="0">
                <a:solidFill>
                  <a:schemeClr val="bg2"/>
                </a:solidFill>
                <a:ea typeface="楷体" panose="02010609060101010101" pitchFamily="49" charset="-122"/>
              </a:rPr>
              <a:t>MIC</a:t>
            </a:r>
            <a:r>
              <a:rPr lang="en-US" altLang="zh-CN" sz="1400" baseline="-25000" dirty="0">
                <a:solidFill>
                  <a:schemeClr val="bg2"/>
                </a:solidFill>
                <a:ea typeface="楷体" panose="02010609060101010101" pitchFamily="49" charset="-122"/>
              </a:rPr>
              <a:t>50</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2 mg/L</a:t>
            </a:r>
          </a:p>
          <a:p>
            <a:pPr eaLnBrk="1" hangingPunct="1">
              <a:spcBef>
                <a:spcPct val="0"/>
              </a:spcBef>
              <a:buClrTx/>
              <a:buSzPct val="90000"/>
            </a:pPr>
            <a:r>
              <a:rPr lang="en-US" altLang="zh-CN" sz="1400" dirty="0">
                <a:solidFill>
                  <a:schemeClr val="bg2"/>
                </a:solidFill>
                <a:ea typeface="楷体" panose="02010609060101010101" pitchFamily="49" charset="-122"/>
              </a:rPr>
              <a:t>MIC</a:t>
            </a:r>
            <a:r>
              <a:rPr lang="en-US" altLang="zh-CN" sz="1400" baseline="-25000" dirty="0">
                <a:solidFill>
                  <a:schemeClr val="bg2"/>
                </a:solidFill>
                <a:ea typeface="楷体" panose="02010609060101010101" pitchFamily="49" charset="-122"/>
              </a:rPr>
              <a:t>90</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2 mg/L</a:t>
            </a:r>
            <a:endParaRPr lang="zh-CN" altLang="en-US" sz="1400" dirty="0">
              <a:solidFill>
                <a:schemeClr val="bg2"/>
              </a:solidFill>
              <a:ea typeface="楷体" panose="02010609060101010101" pitchFamily="49" charset="-122"/>
            </a:endParaRPr>
          </a:p>
        </p:txBody>
      </p:sp>
      <p:sp>
        <p:nvSpPr>
          <p:cNvPr id="13" name="矩形: 圆角 2">
            <a:extLst>
              <a:ext uri="{FF2B5EF4-FFF2-40B4-BE49-F238E27FC236}">
                <a16:creationId xmlns:a16="http://schemas.microsoft.com/office/drawing/2014/main" id="{84874BDD-F0AD-33CF-8B83-CD198B682AFB}"/>
              </a:ext>
            </a:extLst>
          </p:cNvPr>
          <p:cNvSpPr>
            <a:spLocks noChangeArrowheads="1"/>
          </p:cNvSpPr>
          <p:nvPr/>
        </p:nvSpPr>
        <p:spPr bwMode="auto">
          <a:xfrm>
            <a:off x="9642583" y="2708776"/>
            <a:ext cx="1800230" cy="720092"/>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Pct val="90000"/>
            </a:pPr>
            <a:r>
              <a:rPr lang="zh-CN" altLang="en-US" sz="1400" dirty="0">
                <a:solidFill>
                  <a:schemeClr val="bg2"/>
                </a:solidFill>
                <a:ea typeface="楷体" panose="02010609060101010101" pitchFamily="49" charset="-122"/>
              </a:rPr>
              <a:t>敏感率：</a:t>
            </a:r>
            <a:r>
              <a:rPr lang="en-US" altLang="zh-CN" sz="1400" dirty="0">
                <a:solidFill>
                  <a:schemeClr val="bg2"/>
                </a:solidFill>
                <a:ea typeface="楷体" panose="02010609060101010101" pitchFamily="49" charset="-122"/>
              </a:rPr>
              <a:t>98.7%</a:t>
            </a:r>
          </a:p>
          <a:p>
            <a:pPr eaLnBrk="1" hangingPunct="1">
              <a:spcBef>
                <a:spcPct val="0"/>
              </a:spcBef>
              <a:buClrTx/>
              <a:buSzPct val="90000"/>
            </a:pPr>
            <a:r>
              <a:rPr lang="en-US" altLang="zh-CN" sz="1400" dirty="0">
                <a:solidFill>
                  <a:schemeClr val="bg2"/>
                </a:solidFill>
                <a:ea typeface="楷体" panose="02010609060101010101" pitchFamily="49" charset="-122"/>
              </a:rPr>
              <a:t>MIC</a:t>
            </a:r>
            <a:r>
              <a:rPr lang="en-US" altLang="zh-CN" sz="1400" baseline="-25000" dirty="0">
                <a:solidFill>
                  <a:schemeClr val="bg2"/>
                </a:solidFill>
                <a:ea typeface="楷体" panose="02010609060101010101" pitchFamily="49" charset="-122"/>
              </a:rPr>
              <a:t>50</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1 mg/L</a:t>
            </a:r>
          </a:p>
          <a:p>
            <a:pPr eaLnBrk="1" hangingPunct="1">
              <a:spcBef>
                <a:spcPct val="0"/>
              </a:spcBef>
              <a:buClrTx/>
              <a:buSzPct val="90000"/>
            </a:pPr>
            <a:r>
              <a:rPr lang="en-US" altLang="zh-CN" sz="1400" dirty="0">
                <a:solidFill>
                  <a:schemeClr val="bg2"/>
                </a:solidFill>
                <a:ea typeface="楷体" panose="02010609060101010101" pitchFamily="49" charset="-122"/>
              </a:rPr>
              <a:t>MIC</a:t>
            </a:r>
            <a:r>
              <a:rPr lang="en-US" altLang="zh-CN" sz="1400" baseline="-25000" dirty="0">
                <a:solidFill>
                  <a:schemeClr val="bg2"/>
                </a:solidFill>
                <a:ea typeface="楷体" panose="02010609060101010101" pitchFamily="49" charset="-122"/>
              </a:rPr>
              <a:t>90</a:t>
            </a:r>
            <a:r>
              <a:rPr lang="zh-CN" altLang="en-US" sz="1400" dirty="0">
                <a:solidFill>
                  <a:schemeClr val="bg2"/>
                </a:solidFill>
                <a:ea typeface="楷体" panose="02010609060101010101" pitchFamily="49" charset="-122"/>
              </a:rPr>
              <a:t>：</a:t>
            </a:r>
            <a:r>
              <a:rPr lang="en-US" altLang="zh-CN" sz="1400" dirty="0">
                <a:solidFill>
                  <a:schemeClr val="bg2"/>
                </a:solidFill>
                <a:ea typeface="楷体" panose="02010609060101010101" pitchFamily="49" charset="-122"/>
              </a:rPr>
              <a:t>2 mg/L</a:t>
            </a:r>
            <a:endParaRPr lang="zh-CN" altLang="en-US" sz="1400" dirty="0">
              <a:solidFill>
                <a:schemeClr val="bg2"/>
              </a:solidFill>
              <a:ea typeface="楷体" panose="02010609060101010101" pitchFamily="49" charset="-122"/>
            </a:endParaRPr>
          </a:p>
        </p:txBody>
      </p:sp>
      <p:sp>
        <p:nvSpPr>
          <p:cNvPr id="2" name="文本框 1">
            <a:extLst>
              <a:ext uri="{FF2B5EF4-FFF2-40B4-BE49-F238E27FC236}">
                <a16:creationId xmlns:a16="http://schemas.microsoft.com/office/drawing/2014/main" id="{CA8555E9-1C0E-D7E7-85DB-5258053A73CE}"/>
              </a:ext>
            </a:extLst>
          </p:cNvPr>
          <p:cNvSpPr txBox="1"/>
          <p:nvPr/>
        </p:nvSpPr>
        <p:spPr>
          <a:xfrm>
            <a:off x="10195155" y="6437139"/>
            <a:ext cx="1813317" cy="307777"/>
          </a:xfrm>
          <a:prstGeom prst="rect">
            <a:avLst/>
          </a:prstGeom>
          <a:noFill/>
        </p:spPr>
        <p:txBody>
          <a:bodyPr wrap="none" rtlCol="0">
            <a:spAutoFit/>
          </a:bodyPr>
          <a:lstStyle/>
          <a:p>
            <a:r>
              <a:rPr lang="en-US" altLang="zh-CN" sz="1400" dirty="0">
                <a:solidFill>
                  <a:schemeClr val="bg1"/>
                </a:solidFill>
                <a:latin typeface="Calibri" panose="020F0502020204030204" pitchFamily="34" charset="0"/>
                <a:ea typeface="楷体" panose="02010609060101010101" pitchFamily="49" charset="-122"/>
                <a:cs typeface="Calibri" panose="020F0502020204030204" pitchFamily="34" charset="0"/>
              </a:rPr>
              <a:t>CHINET</a:t>
            </a:r>
            <a:r>
              <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rPr>
              <a:t>主动监测</a:t>
            </a:r>
            <a:r>
              <a:rPr lang="en-US" altLang="zh-CN" sz="1400" dirty="0">
                <a:solidFill>
                  <a:schemeClr val="bg1"/>
                </a:solidFill>
                <a:latin typeface="Calibri" panose="020F0502020204030204" pitchFamily="34" charset="0"/>
                <a:ea typeface="楷体" panose="02010609060101010101" pitchFamily="49" charset="-122"/>
                <a:cs typeface="Calibri" panose="020F0502020204030204" pitchFamily="34" charset="0"/>
              </a:rPr>
              <a:t>2023</a:t>
            </a:r>
            <a:endPar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endParaRPr>
          </a:p>
        </p:txBody>
      </p:sp>
      <p:sp>
        <p:nvSpPr>
          <p:cNvPr id="3" name="矩形: 圆角 2">
            <a:extLst>
              <a:ext uri="{FF2B5EF4-FFF2-40B4-BE49-F238E27FC236}">
                <a16:creationId xmlns:a16="http://schemas.microsoft.com/office/drawing/2014/main" id="{4EEDAE9F-B453-4D6B-BB55-BA8B37658D5F}"/>
              </a:ext>
            </a:extLst>
          </p:cNvPr>
          <p:cNvSpPr>
            <a:spLocks noChangeArrowheads="1"/>
          </p:cNvSpPr>
          <p:nvPr/>
        </p:nvSpPr>
        <p:spPr bwMode="auto">
          <a:xfrm>
            <a:off x="903042" y="5635495"/>
            <a:ext cx="10846382" cy="618456"/>
          </a:xfrm>
          <a:prstGeom prst="roundRect">
            <a:avLst>
              <a:gd name="adj" fmla="val 11657"/>
            </a:avLst>
          </a:prstGeom>
          <a:solidFill>
            <a:schemeClr val="bg2">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marL="0" lvl="0" indent="0" algn="just">
              <a:spcBef>
                <a:spcPts val="0"/>
              </a:spcBef>
              <a:spcAft>
                <a:spcPts val="0"/>
              </a:spcAft>
              <a:buNone/>
            </a:pPr>
            <a:r>
              <a:rPr lang="zh-CN" altLang="en-US" sz="1400" kern="100" dirty="0">
                <a:solidFill>
                  <a:srgbClr val="000000"/>
                </a:solidFill>
                <a:effectLst/>
                <a:latin typeface="Calibri" panose="020F0502020204030204" pitchFamily="34" charset="0"/>
                <a:ea typeface="楷体" panose="02010609060101010101" pitchFamily="49" charset="-122"/>
                <a:cs typeface="Calibri" panose="020F0502020204030204" pitchFamily="34" charset="0"/>
              </a:rPr>
              <a:t>备注：</a:t>
            </a:r>
            <a:r>
              <a:rPr lang="zh-CN" altLang="zh-CN" sz="1400" kern="100" dirty="0">
                <a:solidFill>
                  <a:srgbClr val="000000"/>
                </a:solidFill>
                <a:ea typeface="楷体" panose="02010609060101010101" pitchFamily="49" charset="-122"/>
                <a:cs typeface="Calibri" panose="020F0502020204030204" pitchFamily="34" charset="0"/>
              </a:rPr>
              <a:t>对粪肠球菌和屎肠球菌，采用</a:t>
            </a:r>
            <a:r>
              <a:rPr lang="en-US" altLang="zh-CN" sz="1400" kern="100" dirty="0">
                <a:solidFill>
                  <a:srgbClr val="000000"/>
                </a:solidFill>
                <a:ea typeface="楷体" panose="02010609060101010101" pitchFamily="49" charset="-122"/>
                <a:cs typeface="Calibri" panose="020F0502020204030204" pitchFamily="34" charset="0"/>
              </a:rPr>
              <a:t>MIC</a:t>
            </a:r>
            <a:r>
              <a:rPr lang="zh-CN" altLang="zh-CN" sz="1400" kern="100" dirty="0">
                <a:solidFill>
                  <a:srgbClr val="000000"/>
                </a:solidFill>
                <a:ea typeface="楷体" panose="02010609060101010101" pitchFamily="49" charset="-122"/>
                <a:cs typeface="Calibri" panose="020F0502020204030204" pitchFamily="34" charset="0"/>
              </a:rPr>
              <a:t>法检测对利奈唑胺敏感的粪肠球菌和屎肠球菌，即可被认为是对康替唑胺的野生型菌株；然而，一些对利奈唑胺中介或耐药的菌株也可能是对康替唑胺的野生型菌株。</a:t>
            </a:r>
          </a:p>
        </p:txBody>
      </p:sp>
    </p:spTree>
    <p:extLst>
      <p:ext uri="{BB962C8B-B14F-4D97-AF65-F5344CB8AC3E}">
        <p14:creationId xmlns:p14="http://schemas.microsoft.com/office/powerpoint/2010/main" val="1541530560"/>
      </p:ext>
    </p:extLst>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F27419AF-8D66-3EFA-7521-36D7DD750A48}"/>
              </a:ext>
            </a:extLst>
          </p:cNvPr>
          <p:cNvSpPr>
            <a:spLocks noGrp="1" noChangeArrowheads="1"/>
          </p:cNvSpPr>
          <p:nvPr>
            <p:ph type="title" idx="4294967295"/>
          </p:nvPr>
        </p:nvSpPr>
        <p:spPr>
          <a:xfrm>
            <a:off x="3035300" y="368300"/>
            <a:ext cx="7545388" cy="587375"/>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400" b="1" dirty="0"/>
              <a:t>儿童患者非脑膜炎肺炎链球菌</a:t>
            </a:r>
            <a:r>
              <a:rPr lang="zh-CN" altLang="en-US" sz="2400" b="1" dirty="0">
                <a:cs typeface="Times New Roman" panose="02020603050405020304" pitchFamily="18" charset="0"/>
              </a:rPr>
              <a:t>对抗菌药</a:t>
            </a:r>
            <a:r>
              <a:rPr lang="zh-CN" altLang="en-US" sz="2400" b="1" dirty="0"/>
              <a:t>的敏感性</a:t>
            </a:r>
            <a:r>
              <a:rPr lang="en-US" altLang="zh-CN" sz="2400" b="1" dirty="0"/>
              <a:t>(%)</a:t>
            </a:r>
            <a:endParaRPr lang="zh-CN" altLang="en-US" sz="2400" b="1" dirty="0"/>
          </a:p>
        </p:txBody>
      </p:sp>
      <p:graphicFrame>
        <p:nvGraphicFramePr>
          <p:cNvPr id="19564" name="Group 108">
            <a:extLst>
              <a:ext uri="{FF2B5EF4-FFF2-40B4-BE49-F238E27FC236}">
                <a16:creationId xmlns:a16="http://schemas.microsoft.com/office/drawing/2014/main" id="{5F4F3976-C0E9-BBBF-AF70-DDBB41568FF3}"/>
              </a:ext>
            </a:extLst>
          </p:cNvPr>
          <p:cNvGraphicFramePr>
            <a:graphicFrameLocks noGrp="1"/>
          </p:cNvGraphicFramePr>
          <p:nvPr>
            <p:extLst>
              <p:ext uri="{D42A27DB-BD31-4B8C-83A1-F6EECF244321}">
                <p14:modId xmlns:p14="http://schemas.microsoft.com/office/powerpoint/2010/main" val="853223889"/>
              </p:ext>
            </p:extLst>
          </p:nvPr>
        </p:nvGraphicFramePr>
        <p:xfrm>
          <a:off x="695310" y="1017587"/>
          <a:ext cx="10813112" cy="5139371"/>
        </p:xfrm>
        <a:graphic>
          <a:graphicData uri="http://schemas.openxmlformats.org/drawingml/2006/table">
            <a:tbl>
              <a:tblPr/>
              <a:tblGrid>
                <a:gridCol w="2039478">
                  <a:extLst>
                    <a:ext uri="{9D8B030D-6E8A-4147-A177-3AD203B41FA5}">
                      <a16:colId xmlns:a16="http://schemas.microsoft.com/office/drawing/2014/main" val="20000"/>
                    </a:ext>
                  </a:extLst>
                </a:gridCol>
                <a:gridCol w="1098926">
                  <a:extLst>
                    <a:ext uri="{9D8B030D-6E8A-4147-A177-3AD203B41FA5}">
                      <a16:colId xmlns:a16="http://schemas.microsoft.com/office/drawing/2014/main" val="20001"/>
                    </a:ext>
                  </a:extLst>
                </a:gridCol>
                <a:gridCol w="1013858">
                  <a:extLst>
                    <a:ext uri="{9D8B030D-6E8A-4147-A177-3AD203B41FA5}">
                      <a16:colId xmlns:a16="http://schemas.microsoft.com/office/drawing/2014/main" val="20002"/>
                    </a:ext>
                  </a:extLst>
                </a:gridCol>
                <a:gridCol w="1177530">
                  <a:extLst>
                    <a:ext uri="{9D8B030D-6E8A-4147-A177-3AD203B41FA5}">
                      <a16:colId xmlns:a16="http://schemas.microsoft.com/office/drawing/2014/main" val="20003"/>
                    </a:ext>
                  </a:extLst>
                </a:gridCol>
                <a:gridCol w="1097311">
                  <a:extLst>
                    <a:ext uri="{9D8B030D-6E8A-4147-A177-3AD203B41FA5}">
                      <a16:colId xmlns:a16="http://schemas.microsoft.com/office/drawing/2014/main" val="20004"/>
                    </a:ext>
                  </a:extLst>
                </a:gridCol>
                <a:gridCol w="1097310">
                  <a:extLst>
                    <a:ext uri="{9D8B030D-6E8A-4147-A177-3AD203B41FA5}">
                      <a16:colId xmlns:a16="http://schemas.microsoft.com/office/drawing/2014/main" val="20005"/>
                    </a:ext>
                  </a:extLst>
                </a:gridCol>
                <a:gridCol w="1095694">
                  <a:extLst>
                    <a:ext uri="{9D8B030D-6E8A-4147-A177-3AD203B41FA5}">
                      <a16:colId xmlns:a16="http://schemas.microsoft.com/office/drawing/2014/main" val="20006"/>
                    </a:ext>
                  </a:extLst>
                </a:gridCol>
                <a:gridCol w="1098926">
                  <a:extLst>
                    <a:ext uri="{9D8B030D-6E8A-4147-A177-3AD203B41FA5}">
                      <a16:colId xmlns:a16="http://schemas.microsoft.com/office/drawing/2014/main" val="20007"/>
                    </a:ext>
                  </a:extLst>
                </a:gridCol>
                <a:gridCol w="1094079">
                  <a:extLst>
                    <a:ext uri="{9D8B030D-6E8A-4147-A177-3AD203B41FA5}">
                      <a16:colId xmlns:a16="http://schemas.microsoft.com/office/drawing/2014/main" val="20008"/>
                    </a:ext>
                  </a:extLst>
                </a:gridCol>
              </a:tblGrid>
              <a:tr h="429023">
                <a:tc row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抗菌药物</a:t>
                      </a:r>
                    </a:p>
                  </a:txBody>
                  <a:tcPr marL="9526" marR="9526" marT="9527"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1" i="0" u="none" strike="noStrike" cap="none" normalizeH="0" baseline="0" dirty="0" err="1">
                          <a:ln>
                            <a:noFill/>
                          </a:ln>
                          <a:solidFill>
                            <a:schemeClr val="bg1"/>
                          </a:solidFill>
                          <a:effectLst/>
                          <a:latin typeface="Calibri" panose="020F0502020204030204" pitchFamily="34" charset="0"/>
                          <a:ea typeface="楷体" panose="02010609060101010101" pitchFamily="49" charset="-122"/>
                          <a:cs typeface="楷体_GB2312" pitchFamily="49" charset="-122"/>
                        </a:rPr>
                        <a:t>PSSP</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a:t>
                      </a:r>
                      <a:r>
                        <a:rPr kumimoji="0" lang="en-US" altLang="zh-CN"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8271</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株） </a:t>
                      </a:r>
                    </a:p>
                  </a:txBody>
                  <a:tcPr marL="9526" marR="9526" marT="9527"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1" i="0" u="none" strike="noStrike" cap="none" normalizeH="0" baseline="0" dirty="0" err="1">
                          <a:ln>
                            <a:noFill/>
                          </a:ln>
                          <a:solidFill>
                            <a:schemeClr val="bg1"/>
                          </a:solidFill>
                          <a:effectLst/>
                          <a:latin typeface="Calibri" panose="020F0502020204030204" pitchFamily="34" charset="0"/>
                          <a:ea typeface="楷体" panose="02010609060101010101" pitchFamily="49" charset="-122"/>
                          <a:cs typeface="楷体_GB2312" pitchFamily="49" charset="-122"/>
                        </a:rPr>
                        <a:t>PISP</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a:t>
                      </a:r>
                      <a:r>
                        <a:rPr kumimoji="0" lang="en-US" altLang="zh-CN"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201</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株） </a:t>
                      </a:r>
                    </a:p>
                  </a:txBody>
                  <a:tcPr marL="9526" marR="9526" marT="9527"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PRSP</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a:t>
                      </a:r>
                      <a:r>
                        <a:rPr kumimoji="0" lang="en-US" altLang="zh-CN"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12</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株） </a:t>
                      </a:r>
                    </a:p>
                  </a:txBody>
                  <a:tcPr marL="9526" marR="9526" marT="9527"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extLst>
                  <a:ext uri="{0D108BD9-81ED-4DB2-BD59-A6C34878D82A}">
                    <a16:rowId xmlns:a16="http://schemas.microsoft.com/office/drawing/2014/main" val="10000"/>
                  </a:ext>
                </a:extLst>
              </a:tr>
              <a:tr h="427242">
                <a:tc v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耐药</a:t>
                      </a:r>
                    </a:p>
                  </a:txBody>
                  <a:tcPr marL="9526" marR="9526" marT="9527"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敏感</a:t>
                      </a:r>
                    </a:p>
                  </a:txBody>
                  <a:tcPr marL="9526" marR="9526" marT="9527"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耐药</a:t>
                      </a:r>
                    </a:p>
                  </a:txBody>
                  <a:tcPr marL="9526" marR="9526" marT="9527"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敏感</a:t>
                      </a:r>
                    </a:p>
                  </a:txBody>
                  <a:tcPr marL="9526" marR="9526" marT="9527"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耐药</a:t>
                      </a:r>
                    </a:p>
                  </a:txBody>
                  <a:tcPr marL="9526" marR="9526" marT="9527"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敏感</a:t>
                      </a:r>
                    </a:p>
                  </a:txBody>
                  <a:tcPr marL="9526" marR="9526" marT="9527"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extLst>
                  <a:ext uri="{0D108BD9-81ED-4DB2-BD59-A6C34878D82A}">
                    <a16:rowId xmlns:a16="http://schemas.microsoft.com/office/drawing/2014/main" val="10001"/>
                  </a:ext>
                </a:extLst>
              </a:tr>
              <a:tr h="4290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青霉素</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100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4290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万古霉素</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42724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去甲万古霉素</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3772708034"/>
                  </a:ext>
                </a:extLst>
              </a:tr>
              <a:tr h="427242">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利奈唑胺</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4290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红霉素</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99</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0.7</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100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427242">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克林霉素</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96.5</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2.8</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98.9</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1.1</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85.7</a:t>
                      </a:r>
                      <a:endPar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14.3</a:t>
                      </a:r>
                      <a:endPar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4290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复方磺胺甲噁唑</a:t>
                      </a: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60.4</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25.5</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81.8</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10.2</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72.7</a:t>
                      </a:r>
                      <a:endPar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9.1</a:t>
                      </a:r>
                      <a:endPar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4290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左氧氟沙星</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0.4</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99.3</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0.5</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99.5</a:t>
                      </a: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11.1</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88.9</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427242">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莫西沙星</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0.5</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99.5</a:t>
                      </a: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100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4290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氯霉素</a:t>
                      </a: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a:t>
                      </a: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91</a:t>
                      </a: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3</a:t>
                      </a: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97</a:t>
                      </a: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spc="0" normalizeH="0" baseline="0" noProof="0" dirty="0">
                          <a:ln>
                            <a:noFill/>
                          </a:ln>
                          <a:solidFill>
                            <a:srgbClr val="000000"/>
                          </a:solidFill>
                          <a:effectLst/>
                          <a:uLnTx/>
                          <a:uFillTx/>
                          <a:latin typeface="Calibri" panose="020F0502020204030204" pitchFamily="34" charset="0"/>
                          <a:ea typeface="楷体" panose="02010609060101010101" pitchFamily="49" charset="-122"/>
                          <a:cs typeface="楷体_GB2312" pitchFamily="49" charset="-122"/>
                        </a:rPr>
                        <a:t>100</a:t>
                      </a:r>
                      <a:endPar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7"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EB01702-E3E1-67F6-73AF-304C575041E8}"/>
              </a:ext>
            </a:extLst>
          </p:cNvPr>
          <p:cNvSpPr>
            <a:spLocks noGrp="1" noChangeArrowheads="1"/>
          </p:cNvSpPr>
          <p:nvPr>
            <p:ph type="title" idx="4294967295"/>
          </p:nvPr>
        </p:nvSpPr>
        <p:spPr>
          <a:xfrm>
            <a:off x="3035300" y="368300"/>
            <a:ext cx="7545388" cy="587375"/>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400" b="1" dirty="0"/>
              <a:t>成人患者非脑膜炎肺炎链球菌</a:t>
            </a:r>
            <a:r>
              <a:rPr lang="zh-CN" altLang="en-US" sz="2400" b="1" dirty="0">
                <a:cs typeface="Times New Roman" panose="02020603050405020304" pitchFamily="18" charset="0"/>
              </a:rPr>
              <a:t>对抗菌药</a:t>
            </a:r>
            <a:r>
              <a:rPr lang="zh-CN" altLang="en-US" sz="2400" b="1" dirty="0"/>
              <a:t>的敏感性</a:t>
            </a:r>
            <a:r>
              <a:rPr lang="en-US" altLang="zh-CN" sz="2400" b="1" dirty="0"/>
              <a:t>(%)</a:t>
            </a:r>
            <a:endParaRPr lang="zh-CN" altLang="en-US" sz="2400" b="1" dirty="0"/>
          </a:p>
        </p:txBody>
      </p:sp>
      <p:graphicFrame>
        <p:nvGraphicFramePr>
          <p:cNvPr id="19563" name="Group 107">
            <a:extLst>
              <a:ext uri="{FF2B5EF4-FFF2-40B4-BE49-F238E27FC236}">
                <a16:creationId xmlns:a16="http://schemas.microsoft.com/office/drawing/2014/main" id="{1BDEF1BB-5731-ABDE-8B9F-FC900AC98296}"/>
              </a:ext>
            </a:extLst>
          </p:cNvPr>
          <p:cNvGraphicFramePr>
            <a:graphicFrameLocks noGrp="1"/>
          </p:cNvGraphicFramePr>
          <p:nvPr>
            <p:extLst>
              <p:ext uri="{D42A27DB-BD31-4B8C-83A1-F6EECF244321}">
                <p14:modId xmlns:p14="http://schemas.microsoft.com/office/powerpoint/2010/main" val="3081776097"/>
              </p:ext>
            </p:extLst>
          </p:nvPr>
        </p:nvGraphicFramePr>
        <p:xfrm>
          <a:off x="874714" y="1089025"/>
          <a:ext cx="10441954" cy="5137606"/>
        </p:xfrm>
        <a:graphic>
          <a:graphicData uri="http://schemas.openxmlformats.org/drawingml/2006/table">
            <a:tbl>
              <a:tblPr/>
              <a:tblGrid>
                <a:gridCol w="1969970">
                  <a:extLst>
                    <a:ext uri="{9D8B030D-6E8A-4147-A177-3AD203B41FA5}">
                      <a16:colId xmlns:a16="http://schemas.microsoft.com/office/drawing/2014/main" val="20000"/>
                    </a:ext>
                  </a:extLst>
                </a:gridCol>
                <a:gridCol w="1060387">
                  <a:extLst>
                    <a:ext uri="{9D8B030D-6E8A-4147-A177-3AD203B41FA5}">
                      <a16:colId xmlns:a16="http://schemas.microsoft.com/office/drawing/2014/main" val="20001"/>
                    </a:ext>
                  </a:extLst>
                </a:gridCol>
                <a:gridCol w="1058800">
                  <a:extLst>
                    <a:ext uri="{9D8B030D-6E8A-4147-A177-3AD203B41FA5}">
                      <a16:colId xmlns:a16="http://schemas.microsoft.com/office/drawing/2014/main" val="20002"/>
                    </a:ext>
                  </a:extLst>
                </a:gridCol>
                <a:gridCol w="1057212">
                  <a:extLst>
                    <a:ext uri="{9D8B030D-6E8A-4147-A177-3AD203B41FA5}">
                      <a16:colId xmlns:a16="http://schemas.microsoft.com/office/drawing/2014/main" val="20003"/>
                    </a:ext>
                  </a:extLst>
                </a:gridCol>
                <a:gridCol w="1060387">
                  <a:extLst>
                    <a:ext uri="{9D8B030D-6E8A-4147-A177-3AD203B41FA5}">
                      <a16:colId xmlns:a16="http://schemas.microsoft.com/office/drawing/2014/main" val="20004"/>
                    </a:ext>
                  </a:extLst>
                </a:gridCol>
                <a:gridCol w="1058799">
                  <a:extLst>
                    <a:ext uri="{9D8B030D-6E8A-4147-A177-3AD203B41FA5}">
                      <a16:colId xmlns:a16="http://schemas.microsoft.com/office/drawing/2014/main" val="20005"/>
                    </a:ext>
                  </a:extLst>
                </a:gridCol>
                <a:gridCol w="1058800">
                  <a:extLst>
                    <a:ext uri="{9D8B030D-6E8A-4147-A177-3AD203B41FA5}">
                      <a16:colId xmlns:a16="http://schemas.microsoft.com/office/drawing/2014/main" val="20006"/>
                    </a:ext>
                  </a:extLst>
                </a:gridCol>
                <a:gridCol w="1036575">
                  <a:extLst>
                    <a:ext uri="{9D8B030D-6E8A-4147-A177-3AD203B41FA5}">
                      <a16:colId xmlns:a16="http://schemas.microsoft.com/office/drawing/2014/main" val="20007"/>
                    </a:ext>
                  </a:extLst>
                </a:gridCol>
                <a:gridCol w="1081024">
                  <a:extLst>
                    <a:ext uri="{9D8B030D-6E8A-4147-A177-3AD203B41FA5}">
                      <a16:colId xmlns:a16="http://schemas.microsoft.com/office/drawing/2014/main" val="20008"/>
                    </a:ext>
                  </a:extLst>
                </a:gridCol>
              </a:tblGrid>
              <a:tr h="431559">
                <a:tc row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抗菌药物</a:t>
                      </a:r>
                    </a:p>
                  </a:txBody>
                  <a:tcPr marL="9526" marR="9526" marT="9526"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1" i="0" u="none" strike="noStrike" cap="none" normalizeH="0" baseline="0" dirty="0" err="1">
                          <a:ln>
                            <a:noFill/>
                          </a:ln>
                          <a:solidFill>
                            <a:schemeClr val="bg1"/>
                          </a:solidFill>
                          <a:effectLst/>
                          <a:latin typeface="Calibri" panose="020F0502020204030204" pitchFamily="34" charset="0"/>
                          <a:ea typeface="楷体" panose="02010609060101010101" pitchFamily="49" charset="-122"/>
                          <a:cs typeface="楷体_GB2312" pitchFamily="49" charset="-122"/>
                        </a:rPr>
                        <a:t>PSSP</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a:t>
                      </a:r>
                      <a:r>
                        <a:rPr kumimoji="0" lang="en-US" altLang="zh-CN"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1664</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株） </a:t>
                      </a:r>
                    </a:p>
                  </a:txBody>
                  <a:tcPr marL="9526" marR="9526" marT="9526"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1" i="0" u="none" strike="noStrike" cap="none" normalizeH="0" baseline="0" dirty="0" err="1">
                          <a:ln>
                            <a:noFill/>
                          </a:ln>
                          <a:solidFill>
                            <a:schemeClr val="bg1"/>
                          </a:solidFill>
                          <a:effectLst/>
                          <a:latin typeface="Calibri" panose="020F0502020204030204" pitchFamily="34" charset="0"/>
                          <a:ea typeface="楷体" panose="02010609060101010101" pitchFamily="49" charset="-122"/>
                          <a:cs typeface="楷体_GB2312" pitchFamily="49" charset="-122"/>
                        </a:rPr>
                        <a:t>PISP</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a:t>
                      </a:r>
                      <a:r>
                        <a:rPr kumimoji="0" lang="en-US" altLang="zh-CN"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51</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株） </a:t>
                      </a:r>
                    </a:p>
                  </a:txBody>
                  <a:tcPr marL="9526" marR="9526" marT="9526"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1" i="0" u="none" strike="noStrike" cap="none" normalizeH="0" baseline="0" dirty="0" err="1">
                          <a:ln>
                            <a:noFill/>
                          </a:ln>
                          <a:solidFill>
                            <a:schemeClr val="bg1"/>
                          </a:solidFill>
                          <a:effectLst/>
                          <a:latin typeface="Calibri" panose="020F0502020204030204" pitchFamily="34" charset="0"/>
                          <a:ea typeface="楷体" panose="02010609060101010101" pitchFamily="49" charset="-122"/>
                          <a:cs typeface="楷体_GB2312" pitchFamily="49" charset="-122"/>
                        </a:rPr>
                        <a:t>PRSP</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a:t>
                      </a:r>
                      <a:r>
                        <a:rPr kumimoji="0" lang="en-US" altLang="zh-CN"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17</a:t>
                      </a: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株） </a:t>
                      </a:r>
                    </a:p>
                  </a:txBody>
                  <a:tcPr marL="9526" marR="9526" marT="9526"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extLst>
                  <a:ext uri="{0D108BD9-81ED-4DB2-BD59-A6C34878D82A}">
                    <a16:rowId xmlns:a16="http://schemas.microsoft.com/office/drawing/2014/main" val="10000"/>
                  </a:ext>
                </a:extLst>
              </a:tr>
              <a:tr h="429978">
                <a:tc v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耐药</a:t>
                      </a:r>
                    </a:p>
                  </a:txBody>
                  <a:tcPr marL="9526" marR="9526" marT="9526"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敏感</a:t>
                      </a:r>
                    </a:p>
                  </a:txBody>
                  <a:tcPr marL="9526" marR="9526" marT="9526"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耐药</a:t>
                      </a:r>
                    </a:p>
                  </a:txBody>
                  <a:tcPr marL="9526" marR="9526" marT="9526"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敏感</a:t>
                      </a:r>
                    </a:p>
                  </a:txBody>
                  <a:tcPr marL="9526" marR="9526" marT="9526"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耐药</a:t>
                      </a:r>
                    </a:p>
                  </a:txBody>
                  <a:tcPr marL="9526" marR="9526" marT="9526"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敏感</a:t>
                      </a:r>
                    </a:p>
                  </a:txBody>
                  <a:tcPr marL="9526" marR="9526" marT="9526"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extLst>
                  <a:ext uri="{0D108BD9-81ED-4DB2-BD59-A6C34878D82A}">
                    <a16:rowId xmlns:a16="http://schemas.microsoft.com/office/drawing/2014/main" val="10001"/>
                  </a:ext>
                </a:extLst>
              </a:tr>
              <a:tr h="43155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青霉素</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43155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万古霉素</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429978">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去甲万古霉素</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2569840048"/>
                  </a:ext>
                </a:extLst>
              </a:tr>
              <a:tr h="429978">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利奈唑胺</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429978">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红霉素</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94.6</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4.5</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98</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2</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98362">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克林霉素</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91.8</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7.5</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100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526" marR="9526" marT="9526"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43155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复方磺胺甲噁唑</a:t>
                      </a: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58.3</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30.8</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70</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12</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70.6</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11.8</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43155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左氧氟沙星</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4.7</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94.4</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8</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90</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35.3</a:t>
                      </a:r>
                    </a:p>
                  </a:txBody>
                  <a:tcPr marL="9526" marR="9526" marT="9526"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64.7</a:t>
                      </a:r>
                    </a:p>
                  </a:txBody>
                  <a:tcPr marL="9526" marR="9526" marT="9526"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429978">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莫西沙星</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2.1</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96.8</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2.4</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97.6</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17.6</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76.5</a:t>
                      </a:r>
                    </a:p>
                  </a:txBody>
                  <a:tcPr marL="9526" marR="9526" marT="9526"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43155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氯霉素</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13.7</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86.3</a:t>
                      </a:r>
                      <a:endPar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16.2</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83.8</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7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　</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12.5</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7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87.5</a:t>
                      </a:r>
                    </a:p>
                  </a:txBody>
                  <a:tcPr marL="9526" marR="9526" marT="9526"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A8E41A3B-89D2-5647-1969-73D7629DBD85}"/>
              </a:ext>
            </a:extLst>
          </p:cNvPr>
          <p:cNvSpPr>
            <a:spLocks noChangeArrowheads="1"/>
          </p:cNvSpPr>
          <p:nvPr/>
        </p:nvSpPr>
        <p:spPr bwMode="auto">
          <a:xfrm>
            <a:off x="3035300" y="341313"/>
            <a:ext cx="7561263" cy="566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zh-CN" altLang="en-US" sz="2400" b="1" dirty="0">
                <a:solidFill>
                  <a:srgbClr val="0000FF"/>
                </a:solidFill>
                <a:ea typeface="微软雅黑" panose="020B0503020204020204" pitchFamily="34" charset="-122"/>
                <a:cs typeface="Times New Roman" panose="02020603050405020304" pitchFamily="18" charset="0"/>
              </a:rPr>
              <a:t>溶血性链球菌对抗菌药的耐药率（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graphicFrame>
        <p:nvGraphicFramePr>
          <p:cNvPr id="87116" name="Group 76">
            <a:extLst>
              <a:ext uri="{FF2B5EF4-FFF2-40B4-BE49-F238E27FC236}">
                <a16:creationId xmlns:a16="http://schemas.microsoft.com/office/drawing/2014/main" id="{C2AA11A2-BA95-B196-DB06-A033736019B6}"/>
              </a:ext>
            </a:extLst>
          </p:cNvPr>
          <p:cNvGraphicFramePr>
            <a:graphicFrameLocks noGrp="1"/>
          </p:cNvGraphicFramePr>
          <p:nvPr>
            <p:extLst>
              <p:ext uri="{D42A27DB-BD31-4B8C-83A1-F6EECF244321}">
                <p14:modId xmlns:p14="http://schemas.microsoft.com/office/powerpoint/2010/main" val="265066147"/>
              </p:ext>
            </p:extLst>
          </p:nvPr>
        </p:nvGraphicFramePr>
        <p:xfrm>
          <a:off x="874713" y="966788"/>
          <a:ext cx="10621962" cy="5226050"/>
        </p:xfrm>
        <a:graphic>
          <a:graphicData uri="http://schemas.openxmlformats.org/drawingml/2006/table">
            <a:tbl>
              <a:tblPr/>
              <a:tblGrid>
                <a:gridCol w="1741487">
                  <a:extLst>
                    <a:ext uri="{9D8B030D-6E8A-4147-A177-3AD203B41FA5}">
                      <a16:colId xmlns:a16="http://schemas.microsoft.com/office/drawing/2014/main" val="20000"/>
                    </a:ext>
                  </a:extLst>
                </a:gridCol>
                <a:gridCol w="155575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gridCol w="1501775">
                  <a:extLst>
                    <a:ext uri="{9D8B030D-6E8A-4147-A177-3AD203B41FA5}">
                      <a16:colId xmlns:a16="http://schemas.microsoft.com/office/drawing/2014/main" val="20003"/>
                    </a:ext>
                  </a:extLst>
                </a:gridCol>
                <a:gridCol w="1501775">
                  <a:extLst>
                    <a:ext uri="{9D8B030D-6E8A-4147-A177-3AD203B41FA5}">
                      <a16:colId xmlns:a16="http://schemas.microsoft.com/office/drawing/2014/main" val="20004"/>
                    </a:ext>
                  </a:extLst>
                </a:gridCol>
                <a:gridCol w="1287463">
                  <a:extLst>
                    <a:ext uri="{9D8B030D-6E8A-4147-A177-3AD203B41FA5}">
                      <a16:colId xmlns:a16="http://schemas.microsoft.com/office/drawing/2014/main" val="20005"/>
                    </a:ext>
                  </a:extLst>
                </a:gridCol>
                <a:gridCol w="1484312">
                  <a:extLst>
                    <a:ext uri="{9D8B030D-6E8A-4147-A177-3AD203B41FA5}">
                      <a16:colId xmlns:a16="http://schemas.microsoft.com/office/drawing/2014/main" val="20006"/>
                    </a:ext>
                  </a:extLst>
                </a:gridCol>
              </a:tblGrid>
              <a:tr h="520700">
                <a:tc row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抗菌药物</a:t>
                      </a:r>
                    </a:p>
                  </a:txBody>
                  <a:tcPr marL="9163" marR="9163" marT="9162" marB="0" anchor="ctr" horzOverflow="overflow">
                    <a:lnL>
                      <a:noFill/>
                    </a:lnL>
                    <a:lnR>
                      <a:noFill/>
                    </a:lnR>
                    <a:lnT>
                      <a:noFill/>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A</a:t>
                      </a: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群</a:t>
                      </a:r>
                    </a:p>
                  </a:txBody>
                  <a:tcPr marL="9163" marR="9163" marT="916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B</a:t>
                      </a: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群</a:t>
                      </a:r>
                    </a:p>
                  </a:txBody>
                  <a:tcPr marL="9163" marR="9163" marT="916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C</a:t>
                      </a: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群</a:t>
                      </a:r>
                    </a:p>
                  </a:txBody>
                  <a:tcPr marL="9163" marR="9163" marT="916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kern="1200"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F</a:t>
                      </a:r>
                      <a:r>
                        <a:rPr kumimoji="0" lang="zh-CN" altLang="en-US" sz="1600" b="1" i="0" u="none" strike="noStrike" kern="1200"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群</a:t>
                      </a:r>
                    </a:p>
                  </a:txBody>
                  <a:tcPr marL="9163" marR="9163" marT="916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G</a:t>
                      </a: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群</a:t>
                      </a:r>
                    </a:p>
                  </a:txBody>
                  <a:tcPr marL="9163" marR="9163" marT="916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楷体_GB2312" pitchFamily="49" charset="-122"/>
                        </a:rPr>
                        <a:t>草链</a:t>
                      </a:r>
                    </a:p>
                  </a:txBody>
                  <a:tcPr marL="9163" marR="9163" marT="916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extLst>
                  <a:ext uri="{0D108BD9-81ED-4DB2-BD59-A6C34878D82A}">
                    <a16:rowId xmlns:a16="http://schemas.microsoft.com/office/drawing/2014/main" val="10000"/>
                  </a:ext>
                </a:extLst>
              </a:tr>
              <a:tr h="520700">
                <a:tc v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 (n=5309)</a:t>
                      </a:r>
                    </a:p>
                  </a:txBody>
                  <a:tcPr marL="9163" marR="9163" marT="916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 (n=7208)</a:t>
                      </a:r>
                    </a:p>
                  </a:txBody>
                  <a:tcPr marL="9163" marR="9163" marT="916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 (n=479)</a:t>
                      </a:r>
                    </a:p>
                  </a:txBody>
                  <a:tcPr marL="9163" marR="9163" marT="916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kern="1200"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 (n=46)</a:t>
                      </a:r>
                    </a:p>
                  </a:txBody>
                  <a:tcPr marL="9163" marR="9163" marT="916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 (n=54)</a:t>
                      </a:r>
                    </a:p>
                  </a:txBody>
                  <a:tcPr marL="9163" marR="9163" marT="916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楷体_GB2312" pitchFamily="49" charset="-122"/>
                        </a:rPr>
                        <a:t> (n=2916)</a:t>
                      </a:r>
                    </a:p>
                  </a:txBody>
                  <a:tcPr marL="9163" marR="9163" marT="916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extLst>
                  <a:ext uri="{0D108BD9-81ED-4DB2-BD59-A6C34878D82A}">
                    <a16:rowId xmlns:a16="http://schemas.microsoft.com/office/drawing/2014/main" val="10001"/>
                  </a:ext>
                </a:extLst>
              </a:tr>
              <a:tr h="5207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青霉素</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4.7</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53975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红霉素</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96.3</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76.3</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69.7</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80.4</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75.9</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64.5</a:t>
                      </a:r>
                    </a:p>
                  </a:txBody>
                  <a:tcPr marL="9163" marR="9163" marT="9162"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5207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克林霉素</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94.4</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62.9</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60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93.5</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83.3</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cs typeface="楷体_GB2312" pitchFamily="49" charset="-122"/>
                        </a:rPr>
                        <a:t>56.1</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5207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rPr>
                        <a:t>头孢噻肟</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6.6</a:t>
                      </a:r>
                    </a:p>
                  </a:txBody>
                  <a:tcPr marL="9163" marR="9163" marT="9162"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207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头孢曲松</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endParaRPr kumimoji="0" lang="zh-CN" altLang="en-US"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endParaRP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8</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5207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rPr>
                        <a:t>万古霉素</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5207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利奈唑胺</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5207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Calibri" panose="020F0502020204030204" pitchFamily="34" charset="0"/>
                          <a:ea typeface="楷体" panose="02010609060101010101" pitchFamily="49" charset="-122"/>
                          <a:cs typeface="楷体_GB2312" pitchFamily="49" charset="-122"/>
                        </a:rPr>
                        <a:t>左氧氟沙星</a:t>
                      </a:r>
                    </a:p>
                  </a:txBody>
                  <a:tcPr marL="9163" marR="9163" marT="9162" marB="0" anchor="ctr" horzOverflow="overflow">
                    <a:lnL>
                      <a:noFill/>
                    </a:lnL>
                    <a:lnR>
                      <a:noFill/>
                    </a:lnR>
                    <a:lnT>
                      <a:noFill/>
                    </a:lnT>
                    <a:lnB w="12700" cap="flat" cmpd="sng" algn="ctr">
                      <a:solidFill>
                        <a:srgbClr val="00206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0.5</a:t>
                      </a:r>
                    </a:p>
                  </a:txBody>
                  <a:tcPr marL="9163" marR="9163" marT="9162" marB="0" anchor="ctr" horzOverflow="overflow">
                    <a:lnL>
                      <a:noFill/>
                    </a:lnL>
                    <a:lnR>
                      <a:noFill/>
                    </a:lnR>
                    <a:lnT>
                      <a:noFill/>
                    </a:lnT>
                    <a:lnB w="12700" cap="flat" cmpd="sng" algn="ctr">
                      <a:solidFill>
                        <a:srgbClr val="00206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45.6</a:t>
                      </a:r>
                    </a:p>
                  </a:txBody>
                  <a:tcPr marL="9163" marR="9163" marT="9162" marB="0" anchor="ctr" horzOverflow="overflow">
                    <a:lnL>
                      <a:noFill/>
                    </a:lnL>
                    <a:lnR>
                      <a:noFill/>
                    </a:lnR>
                    <a:lnT>
                      <a:noFill/>
                    </a:lnT>
                    <a:lnB w="12700" cap="flat" cmpd="sng" algn="ctr">
                      <a:solidFill>
                        <a:srgbClr val="00206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a:t>
                      </a:r>
                    </a:p>
                  </a:txBody>
                  <a:tcPr marL="9163" marR="9163" marT="9162" marB="0" anchor="ctr" horzOverflow="overflow">
                    <a:lnL>
                      <a:noFill/>
                    </a:lnL>
                    <a:lnR>
                      <a:noFill/>
                    </a:lnR>
                    <a:lnT>
                      <a:noFill/>
                    </a:lnT>
                    <a:lnB w="12700" cap="flat" cmpd="sng" algn="ctr">
                      <a:solidFill>
                        <a:srgbClr val="00206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w="12700" cap="flat" cmpd="sng" algn="ctr">
                      <a:solidFill>
                        <a:srgbClr val="00206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0</a:t>
                      </a:r>
                    </a:p>
                  </a:txBody>
                  <a:tcPr marL="9163" marR="9163" marT="9162" marB="0" anchor="ctr" horzOverflow="overflow">
                    <a:lnL>
                      <a:noFill/>
                    </a:lnL>
                    <a:lnR>
                      <a:noFill/>
                    </a:lnR>
                    <a:lnT>
                      <a:noFill/>
                    </a:lnT>
                    <a:lnB w="12700" cap="flat" cmpd="sng" algn="ctr">
                      <a:solidFill>
                        <a:srgbClr val="002060"/>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cs typeface="楷体_GB2312" pitchFamily="49" charset="-122"/>
                        </a:rPr>
                        <a:t>13.9</a:t>
                      </a:r>
                    </a:p>
                  </a:txBody>
                  <a:tcPr marL="9163" marR="9163" marT="9162" marB="0" anchor="ctr" horzOverflow="overflow">
                    <a:lnL>
                      <a:noFill/>
                    </a:lnL>
                    <a:lnR>
                      <a:noFill/>
                    </a:lnR>
                    <a:lnT>
                      <a:noFill/>
                    </a:lnT>
                    <a:lnB w="12700" cap="flat" cmpd="sng" algn="ctr">
                      <a:solidFill>
                        <a:srgbClr val="00206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a:extLst>
              <a:ext uri="{FF2B5EF4-FFF2-40B4-BE49-F238E27FC236}">
                <a16:creationId xmlns:a16="http://schemas.microsoft.com/office/drawing/2014/main" id="{34148F3D-9D99-F046-D04A-7ABD4152C528}"/>
              </a:ext>
            </a:extLst>
          </p:cNvPr>
          <p:cNvSpPr>
            <a:spLocks noGrp="1" noRot="1" noChangeArrowheads="1"/>
          </p:cNvSpPr>
          <p:nvPr>
            <p:ph type="title" idx="4294967295"/>
          </p:nvPr>
        </p:nvSpPr>
        <p:spPr>
          <a:xfrm>
            <a:off x="2108121" y="293936"/>
            <a:ext cx="9763204" cy="603250"/>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400" b="1" dirty="0"/>
              <a:t>历年主要革兰阴性杆菌分离率变迁（</a:t>
            </a:r>
            <a:r>
              <a:rPr lang="en-US" altLang="zh-CN" sz="2400" b="1" dirty="0"/>
              <a:t>2005-2024</a:t>
            </a:r>
            <a:r>
              <a:rPr lang="zh-CN" altLang="en-US" sz="2400" b="1" dirty="0"/>
              <a:t>）</a:t>
            </a:r>
          </a:p>
        </p:txBody>
      </p:sp>
      <p:sp>
        <p:nvSpPr>
          <p:cNvPr id="27651" name="Text Box 7">
            <a:extLst>
              <a:ext uri="{FF2B5EF4-FFF2-40B4-BE49-F238E27FC236}">
                <a16:creationId xmlns:a16="http://schemas.microsoft.com/office/drawing/2014/main" id="{43EC5579-87E9-B01B-8B1E-81378A0F418E}"/>
              </a:ext>
            </a:extLst>
          </p:cNvPr>
          <p:cNvSpPr txBox="1">
            <a:spLocks noChangeArrowheads="1"/>
          </p:cNvSpPr>
          <p:nvPr/>
        </p:nvSpPr>
        <p:spPr bwMode="auto">
          <a:xfrm>
            <a:off x="10236529" y="2211585"/>
            <a:ext cx="954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ea typeface="楷体" panose="02010609060101010101" pitchFamily="49" charset="-122"/>
                <a:cs typeface="Calibri" panose="020F0502020204030204" pitchFamily="34" charset="0"/>
              </a:rPr>
              <a:t>大肠埃希菌</a:t>
            </a:r>
          </a:p>
        </p:txBody>
      </p:sp>
      <p:sp>
        <p:nvSpPr>
          <p:cNvPr id="27652" name="Text Box 8">
            <a:extLst>
              <a:ext uri="{FF2B5EF4-FFF2-40B4-BE49-F238E27FC236}">
                <a16:creationId xmlns:a16="http://schemas.microsoft.com/office/drawing/2014/main" id="{A5A8AC0A-49C1-0DB8-01C9-C86283F21843}"/>
              </a:ext>
            </a:extLst>
          </p:cNvPr>
          <p:cNvSpPr txBox="1">
            <a:spLocks noChangeArrowheads="1"/>
          </p:cNvSpPr>
          <p:nvPr/>
        </p:nvSpPr>
        <p:spPr bwMode="auto">
          <a:xfrm>
            <a:off x="10236529" y="2954337"/>
            <a:ext cx="1107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ea typeface="楷体" panose="02010609060101010101" pitchFamily="49" charset="-122"/>
                <a:cs typeface="Calibri" panose="020F0502020204030204" pitchFamily="34" charset="0"/>
              </a:rPr>
              <a:t>肺炎克雷伯菌</a:t>
            </a:r>
          </a:p>
        </p:txBody>
      </p:sp>
      <p:sp>
        <p:nvSpPr>
          <p:cNvPr id="27653" name="Text Box 9">
            <a:extLst>
              <a:ext uri="{FF2B5EF4-FFF2-40B4-BE49-F238E27FC236}">
                <a16:creationId xmlns:a16="http://schemas.microsoft.com/office/drawing/2014/main" id="{E995E8B0-3F04-A2A0-1369-1A13760FEE17}"/>
              </a:ext>
            </a:extLst>
          </p:cNvPr>
          <p:cNvSpPr txBox="1">
            <a:spLocks noChangeArrowheads="1"/>
          </p:cNvSpPr>
          <p:nvPr/>
        </p:nvSpPr>
        <p:spPr bwMode="auto">
          <a:xfrm>
            <a:off x="10236529" y="4306797"/>
            <a:ext cx="1107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ea typeface="楷体" panose="02010609060101010101" pitchFamily="49" charset="-122"/>
                <a:cs typeface="Calibri" panose="020F0502020204030204" pitchFamily="34" charset="0"/>
              </a:rPr>
              <a:t>鲍曼不动杆菌</a:t>
            </a:r>
          </a:p>
        </p:txBody>
      </p:sp>
      <p:sp>
        <p:nvSpPr>
          <p:cNvPr id="27654" name="Text Box 10">
            <a:extLst>
              <a:ext uri="{FF2B5EF4-FFF2-40B4-BE49-F238E27FC236}">
                <a16:creationId xmlns:a16="http://schemas.microsoft.com/office/drawing/2014/main" id="{FDCDB35F-9EA4-008E-54B8-96A7CFEF5866}"/>
              </a:ext>
            </a:extLst>
          </p:cNvPr>
          <p:cNvSpPr txBox="1">
            <a:spLocks noChangeArrowheads="1"/>
          </p:cNvSpPr>
          <p:nvPr/>
        </p:nvSpPr>
        <p:spPr bwMode="auto">
          <a:xfrm>
            <a:off x="10236529" y="4101511"/>
            <a:ext cx="1107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ea typeface="楷体" panose="02010609060101010101" pitchFamily="49" charset="-122"/>
                <a:cs typeface="Calibri" panose="020F0502020204030204" pitchFamily="34" charset="0"/>
              </a:rPr>
              <a:t>铜绿假单胞菌</a:t>
            </a:r>
          </a:p>
        </p:txBody>
      </p:sp>
      <p:sp>
        <p:nvSpPr>
          <p:cNvPr id="27655" name="Text Box 11">
            <a:extLst>
              <a:ext uri="{FF2B5EF4-FFF2-40B4-BE49-F238E27FC236}">
                <a16:creationId xmlns:a16="http://schemas.microsoft.com/office/drawing/2014/main" id="{C619E288-7EC0-2DF6-344B-6A101071A3AA}"/>
              </a:ext>
            </a:extLst>
          </p:cNvPr>
          <p:cNvSpPr txBox="1">
            <a:spLocks noChangeArrowheads="1"/>
          </p:cNvSpPr>
          <p:nvPr/>
        </p:nvSpPr>
        <p:spPr bwMode="auto">
          <a:xfrm>
            <a:off x="10236529" y="5162550"/>
            <a:ext cx="954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ea typeface="楷体" panose="02010609060101010101" pitchFamily="49" charset="-122"/>
                <a:cs typeface="Calibri" panose="020F0502020204030204" pitchFamily="34" charset="0"/>
              </a:rPr>
              <a:t>阴沟肠杆菌</a:t>
            </a:r>
          </a:p>
        </p:txBody>
      </p:sp>
      <p:sp>
        <p:nvSpPr>
          <p:cNvPr id="27656" name="Text Box 12">
            <a:extLst>
              <a:ext uri="{FF2B5EF4-FFF2-40B4-BE49-F238E27FC236}">
                <a16:creationId xmlns:a16="http://schemas.microsoft.com/office/drawing/2014/main" id="{E2D78900-3B80-99FE-64C8-6C7CE799AD34}"/>
              </a:ext>
            </a:extLst>
          </p:cNvPr>
          <p:cNvSpPr txBox="1">
            <a:spLocks noChangeArrowheads="1"/>
          </p:cNvSpPr>
          <p:nvPr/>
        </p:nvSpPr>
        <p:spPr bwMode="auto">
          <a:xfrm>
            <a:off x="10236529" y="4957264"/>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spcBef>
                <a:spcPct val="0"/>
              </a:spcBef>
              <a:buClrTx/>
              <a:buSzTx/>
              <a:buFontTx/>
              <a:buNone/>
            </a:pPr>
            <a:r>
              <a:rPr lang="zh-CN" altLang="en-US" sz="1200" b="1" dirty="0">
                <a:ea typeface="楷体" panose="02010609060101010101" pitchFamily="49" charset="-122"/>
                <a:cs typeface="Calibri" panose="020F0502020204030204" pitchFamily="34" charset="0"/>
              </a:rPr>
              <a:t>嗜麦芽窄食单胞菌</a:t>
            </a:r>
          </a:p>
        </p:txBody>
      </p:sp>
      <p:pic>
        <p:nvPicPr>
          <p:cNvPr id="27658" name="图片 3">
            <a:extLst>
              <a:ext uri="{FF2B5EF4-FFF2-40B4-BE49-F238E27FC236}">
                <a16:creationId xmlns:a16="http://schemas.microsoft.com/office/drawing/2014/main" id="{CAEDB2C3-B446-AE09-6546-32139043D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6437" y="1269384"/>
            <a:ext cx="578802" cy="578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图表 3">
            <a:extLst>
              <a:ext uri="{FF2B5EF4-FFF2-40B4-BE49-F238E27FC236}">
                <a16:creationId xmlns:a16="http://schemas.microsoft.com/office/drawing/2014/main" id="{E401F27B-9A71-5DD0-68A1-1E4F68339902}"/>
              </a:ext>
            </a:extLst>
          </p:cNvPr>
          <p:cNvGraphicFramePr>
            <a:graphicFrameLocks/>
          </p:cNvGraphicFramePr>
          <p:nvPr>
            <p:extLst>
              <p:ext uri="{D42A27DB-BD31-4B8C-83A1-F6EECF244321}">
                <p14:modId xmlns:p14="http://schemas.microsoft.com/office/powerpoint/2010/main" val="1391296262"/>
              </p:ext>
            </p:extLst>
          </p:nvPr>
        </p:nvGraphicFramePr>
        <p:xfrm>
          <a:off x="515287" y="996568"/>
          <a:ext cx="9856621" cy="535845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5">
            <a:extLst>
              <a:ext uri="{FF2B5EF4-FFF2-40B4-BE49-F238E27FC236}">
                <a16:creationId xmlns:a16="http://schemas.microsoft.com/office/drawing/2014/main" id="{40C15062-7098-0E7D-DC50-3505CC8F8DC3}"/>
              </a:ext>
            </a:extLst>
          </p:cNvPr>
          <p:cNvSpPr>
            <a:spLocks noGrp="1" noChangeArrowheads="1"/>
          </p:cNvSpPr>
          <p:nvPr>
            <p:ph type="title" idx="4294967295"/>
          </p:nvPr>
        </p:nvSpPr>
        <p:spPr>
          <a:xfrm>
            <a:off x="1955471" y="297352"/>
            <a:ext cx="9901238" cy="539750"/>
          </a:xfrm>
        </p:spPr>
        <p:txBody>
          <a:bodyPr/>
          <a:lstStyle/>
          <a:p>
            <a:r>
              <a:rPr lang="zh-CN" altLang="en-US" sz="2200" b="1" dirty="0"/>
              <a:t>肠杆菌目细菌对头孢噻肟（或头孢曲松）耐药菌株检出率变迁</a:t>
            </a:r>
            <a:r>
              <a:rPr lang="zh-CN" altLang="en-US" sz="2200" b="1" dirty="0">
                <a:cs typeface="Times New Roman" panose="02020603050405020304" pitchFamily="18" charset="0"/>
              </a:rPr>
              <a:t>（</a:t>
            </a:r>
            <a:r>
              <a:rPr lang="en-US" altLang="zh-CN" sz="2200" b="1" dirty="0">
                <a:cs typeface="Times New Roman" panose="02020603050405020304" pitchFamily="18" charset="0"/>
              </a:rPr>
              <a:t>2005-2024</a:t>
            </a:r>
            <a:r>
              <a:rPr lang="zh-CN" altLang="en-US" sz="2200" b="1" dirty="0">
                <a:cs typeface="Times New Roman" panose="02020603050405020304" pitchFamily="18" charset="0"/>
              </a:rPr>
              <a:t>）</a:t>
            </a:r>
            <a:endParaRPr lang="zh-CN" altLang="en-US" sz="2200" b="1" dirty="0"/>
          </a:p>
        </p:txBody>
      </p:sp>
      <p:sp>
        <p:nvSpPr>
          <p:cNvPr id="177159" name="Text Box 7">
            <a:extLst>
              <a:ext uri="{FF2B5EF4-FFF2-40B4-BE49-F238E27FC236}">
                <a16:creationId xmlns:a16="http://schemas.microsoft.com/office/drawing/2014/main" id="{74B0594F-AA1E-AB13-4434-C865514B6014}"/>
              </a:ext>
            </a:extLst>
          </p:cNvPr>
          <p:cNvSpPr txBox="1">
            <a:spLocks noChangeArrowheads="1"/>
          </p:cNvSpPr>
          <p:nvPr/>
        </p:nvSpPr>
        <p:spPr bwMode="auto">
          <a:xfrm>
            <a:off x="515287" y="3238500"/>
            <a:ext cx="295275" cy="274638"/>
          </a:xfrm>
          <a:prstGeom prst="rect">
            <a:avLst/>
          </a:prstGeom>
          <a:noFill/>
          <a:ln>
            <a:noFill/>
          </a:ln>
          <a:effectLst/>
        </p:spPr>
        <p:txBody>
          <a:bodyPr wrap="none">
            <a:spAutoFit/>
          </a:bodyPr>
          <a:lstStyle/>
          <a:p>
            <a:pPr eaLnBrk="1" hangingPunct="1">
              <a:defRPr/>
            </a:pPr>
            <a:r>
              <a:rPr lang="en-US" altLang="zh-CN" sz="1200" b="1" dirty="0">
                <a:effectLst>
                  <a:outerShdw blurRad="38100" dist="38100" dir="2700000" algn="tl">
                    <a:srgbClr val="C0C0C0"/>
                  </a:outerShdw>
                </a:effectLst>
                <a:latin typeface="Calibri" panose="020F0502020204030204" pitchFamily="34" charset="0"/>
              </a:rPr>
              <a:t>%</a:t>
            </a:r>
          </a:p>
        </p:txBody>
      </p:sp>
      <p:sp>
        <p:nvSpPr>
          <p:cNvPr id="177160" name="Text Box 8">
            <a:extLst>
              <a:ext uri="{FF2B5EF4-FFF2-40B4-BE49-F238E27FC236}">
                <a16:creationId xmlns:a16="http://schemas.microsoft.com/office/drawing/2014/main" id="{2EDBBC32-ECAA-069F-08D0-67E4024D1600}"/>
              </a:ext>
            </a:extLst>
          </p:cNvPr>
          <p:cNvSpPr txBox="1">
            <a:spLocks noChangeArrowheads="1"/>
          </p:cNvSpPr>
          <p:nvPr/>
        </p:nvSpPr>
        <p:spPr bwMode="auto">
          <a:xfrm>
            <a:off x="6051550" y="6015038"/>
            <a:ext cx="488950" cy="274637"/>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a:effectLst>
                  <a:outerShdw blurRad="38100" dist="38100" dir="2700000" algn="tl">
                    <a:srgbClr val="C0C0C0"/>
                  </a:outerShdw>
                </a:effectLst>
                <a:latin typeface="Calibri" panose="020F0502020204030204" pitchFamily="34" charset="0"/>
                <a:ea typeface="微软雅黑" panose="020B0503020204020204" pitchFamily="34" charset="-122"/>
              </a:rPr>
              <a:t>年份</a:t>
            </a:r>
            <a:endParaRPr lang="en-US" altLang="zh-CN" sz="1200" b="1">
              <a:effectLst>
                <a:outerShdw blurRad="38100" dist="38100" dir="2700000" algn="tl">
                  <a:srgbClr val="C0C0C0"/>
                </a:outerShdw>
              </a:effectLst>
              <a:latin typeface="Calibri" panose="020F0502020204030204" pitchFamily="34" charset="0"/>
              <a:ea typeface="微软雅黑" panose="020B0503020204020204" pitchFamily="34" charset="-122"/>
            </a:endParaRPr>
          </a:p>
        </p:txBody>
      </p:sp>
      <p:pic>
        <p:nvPicPr>
          <p:cNvPr id="28677" name="图片 2">
            <a:extLst>
              <a:ext uri="{FF2B5EF4-FFF2-40B4-BE49-F238E27FC236}">
                <a16:creationId xmlns:a16="http://schemas.microsoft.com/office/drawing/2014/main" id="{66FF64A8-26A1-080B-E304-6A425F827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7600" y="4164013"/>
            <a:ext cx="858837"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文本框 1">
            <a:extLst>
              <a:ext uri="{FF2B5EF4-FFF2-40B4-BE49-F238E27FC236}">
                <a16:creationId xmlns:a16="http://schemas.microsoft.com/office/drawing/2014/main" id="{A745D4DB-B36C-C2AC-6735-2B503C95C056}"/>
              </a:ext>
            </a:extLst>
          </p:cNvPr>
          <p:cNvSpPr txBox="1">
            <a:spLocks noChangeArrowheads="1"/>
          </p:cNvSpPr>
          <p:nvPr/>
        </p:nvSpPr>
        <p:spPr bwMode="auto">
          <a:xfrm>
            <a:off x="1397000" y="5121275"/>
            <a:ext cx="6464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zh-CN" altLang="en-US" sz="1400">
                <a:solidFill>
                  <a:schemeClr val="bg2"/>
                </a:solidFill>
                <a:latin typeface="微软雅黑" panose="020B0503020204020204" pitchFamily="34" charset="-122"/>
                <a:ea typeface="微软雅黑" panose="020B0503020204020204" pitchFamily="34" charset="-122"/>
              </a:rPr>
              <a:t>说明：对头孢噻肟（或头孢曲松）耐药者，提示该菌可能产生超广谱</a:t>
            </a:r>
            <a:r>
              <a:rPr lang="zh-CN" altLang="en-US" sz="1400">
                <a:solidFill>
                  <a:schemeClr val="bg2"/>
                </a:solidFill>
                <a:latin typeface="微软雅黑" panose="020B0503020204020204" pitchFamily="34" charset="-122"/>
                <a:ea typeface="微软雅黑" panose="020B0503020204020204" pitchFamily="34" charset="-122"/>
                <a:sym typeface="Symbol" pitchFamily="2" charset="2"/>
              </a:rPr>
              <a:t></a:t>
            </a:r>
            <a:r>
              <a:rPr lang="en-US" altLang="zh-CN" sz="1400">
                <a:solidFill>
                  <a:schemeClr val="bg2"/>
                </a:solidFill>
                <a:latin typeface="微软雅黑" panose="020B0503020204020204" pitchFamily="34" charset="-122"/>
                <a:ea typeface="微软雅黑" panose="020B0503020204020204" pitchFamily="34" charset="-122"/>
                <a:sym typeface="Symbol" pitchFamily="2" charset="2"/>
              </a:rPr>
              <a:t>-</a:t>
            </a:r>
            <a:r>
              <a:rPr lang="zh-CN" altLang="en-US" sz="1400">
                <a:solidFill>
                  <a:schemeClr val="bg2"/>
                </a:solidFill>
                <a:latin typeface="微软雅黑" panose="020B0503020204020204" pitchFamily="34" charset="-122"/>
                <a:ea typeface="微软雅黑" panose="020B0503020204020204" pitchFamily="34" charset="-122"/>
                <a:sym typeface="Symbol" pitchFamily="2" charset="2"/>
              </a:rPr>
              <a:t>内酰胺酶</a:t>
            </a:r>
            <a:endParaRPr lang="zh-CN" altLang="en-US" sz="1400">
              <a:solidFill>
                <a:schemeClr val="bg2"/>
              </a:solidFill>
              <a:latin typeface="微软雅黑" panose="020B0503020204020204" pitchFamily="34" charset="-122"/>
              <a:ea typeface="微软雅黑" panose="020B0503020204020204" pitchFamily="34" charset="-122"/>
            </a:endParaRPr>
          </a:p>
        </p:txBody>
      </p:sp>
      <p:graphicFrame>
        <p:nvGraphicFramePr>
          <p:cNvPr id="6" name="图表 5">
            <a:extLst>
              <a:ext uri="{FF2B5EF4-FFF2-40B4-BE49-F238E27FC236}">
                <a16:creationId xmlns:a16="http://schemas.microsoft.com/office/drawing/2014/main" id="{5CBEF965-245C-E212-6921-6C0783941AF4}"/>
              </a:ext>
            </a:extLst>
          </p:cNvPr>
          <p:cNvGraphicFramePr>
            <a:graphicFrameLocks/>
          </p:cNvGraphicFramePr>
          <p:nvPr>
            <p:extLst>
              <p:ext uri="{D42A27DB-BD31-4B8C-83A1-F6EECF244321}">
                <p14:modId xmlns:p14="http://schemas.microsoft.com/office/powerpoint/2010/main" val="2076030380"/>
              </p:ext>
            </p:extLst>
          </p:nvPr>
        </p:nvGraphicFramePr>
        <p:xfrm>
          <a:off x="782936" y="998689"/>
          <a:ext cx="10713753" cy="501634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a:extLst>
              <a:ext uri="{FF2B5EF4-FFF2-40B4-BE49-F238E27FC236}">
                <a16:creationId xmlns:a16="http://schemas.microsoft.com/office/drawing/2014/main" id="{B4B7E716-3E50-3DE8-B0F8-8A65B5157889}"/>
              </a:ext>
            </a:extLst>
          </p:cNvPr>
          <p:cNvGraphicFramePr>
            <a:graphicFrameLocks/>
          </p:cNvGraphicFramePr>
          <p:nvPr>
            <p:extLst>
              <p:ext uri="{D42A27DB-BD31-4B8C-83A1-F6EECF244321}">
                <p14:modId xmlns:p14="http://schemas.microsoft.com/office/powerpoint/2010/main" val="233836117"/>
              </p:ext>
            </p:extLst>
          </p:nvPr>
        </p:nvGraphicFramePr>
        <p:xfrm>
          <a:off x="552290" y="931863"/>
          <a:ext cx="10981388" cy="5241932"/>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1085">
            <a:extLst>
              <a:ext uri="{FF2B5EF4-FFF2-40B4-BE49-F238E27FC236}">
                <a16:creationId xmlns:a16="http://schemas.microsoft.com/office/drawing/2014/main" id="{AF521147-C8AC-914C-8D45-A36548009699}"/>
              </a:ext>
            </a:extLst>
          </p:cNvPr>
          <p:cNvSpPr>
            <a:spLocks noChangeArrowheads="1"/>
          </p:cNvSpPr>
          <p:nvPr/>
        </p:nvSpPr>
        <p:spPr bwMode="auto">
          <a:xfrm>
            <a:off x="2135188" y="368300"/>
            <a:ext cx="9361487"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55409 </a:t>
            </a:r>
            <a:r>
              <a:rPr lang="zh-CN" altLang="en-US" sz="2400" b="1" dirty="0">
                <a:solidFill>
                  <a:srgbClr val="0000FF"/>
                </a:solidFill>
                <a:ea typeface="微软雅黑" panose="020B0503020204020204" pitchFamily="34" charset="-122"/>
                <a:cs typeface="Times New Roman" panose="02020603050405020304" pitchFamily="18" charset="0"/>
              </a:rPr>
              <a:t>株大肠埃希菌对抗菌药的耐药率（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2" name="矩形: 圆角 2">
            <a:extLst>
              <a:ext uri="{FF2B5EF4-FFF2-40B4-BE49-F238E27FC236}">
                <a16:creationId xmlns:a16="http://schemas.microsoft.com/office/drawing/2014/main" id="{DBC4C436-9440-BC84-4D7F-5BC4ED03EDC8}"/>
              </a:ext>
            </a:extLst>
          </p:cNvPr>
          <p:cNvSpPr>
            <a:spLocks noChangeArrowheads="1"/>
          </p:cNvSpPr>
          <p:nvPr/>
        </p:nvSpPr>
        <p:spPr bwMode="auto">
          <a:xfrm>
            <a:off x="1235379" y="1268725"/>
            <a:ext cx="6120781" cy="1080138"/>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大肠埃希菌对替加环素、多黏菌素、碳青霉烯类、酶抑制剂复方制剂、阿米卡星、呋喃妥因和磷霉素等高度敏感</a:t>
            </a:r>
            <a:endParaRPr lang="en-US" altLang="zh-CN" sz="1500" dirty="0">
              <a:solidFill>
                <a:schemeClr val="bg2"/>
              </a:solidFill>
              <a:ea typeface="楷体" panose="02010609060101010101" pitchFamily="49" charset="-122"/>
            </a:endParaRP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大肠埃希菌对头孢曲松和环丙沙星的耐药率分别为</a:t>
            </a:r>
            <a:r>
              <a:rPr lang="en-US" altLang="zh-CN" sz="1500" dirty="0">
                <a:solidFill>
                  <a:schemeClr val="bg2"/>
                </a:solidFill>
                <a:ea typeface="楷体" panose="02010609060101010101" pitchFamily="49" charset="-122"/>
              </a:rPr>
              <a:t>52.2%</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62.8%</a:t>
            </a:r>
            <a:endParaRPr lang="zh-CN" altLang="en-US" sz="1500" dirty="0">
              <a:solidFill>
                <a:schemeClr val="bg2"/>
              </a:solidFill>
              <a:ea typeface="楷体" panose="02010609060101010101" pitchFamily="49" charset="-122"/>
            </a:endParaRPr>
          </a:p>
        </p:txBody>
      </p:sp>
      <p:sp>
        <p:nvSpPr>
          <p:cNvPr id="5" name="Text Box 6">
            <a:extLst>
              <a:ext uri="{FF2B5EF4-FFF2-40B4-BE49-F238E27FC236}">
                <a16:creationId xmlns:a16="http://schemas.microsoft.com/office/drawing/2014/main" id="{EA0C0572-5796-0B31-71F6-B5D4D374E9A5}"/>
              </a:ext>
            </a:extLst>
          </p:cNvPr>
          <p:cNvSpPr txBox="1">
            <a:spLocks noChangeArrowheads="1"/>
          </p:cNvSpPr>
          <p:nvPr/>
        </p:nvSpPr>
        <p:spPr bwMode="auto">
          <a:xfrm>
            <a:off x="334963" y="2794000"/>
            <a:ext cx="314325" cy="304800"/>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400" b="1" dirty="0">
                <a:effectLst>
                  <a:outerShdw blurRad="38100" dist="38100" dir="2700000" algn="tl">
                    <a:srgbClr val="C0C0C0"/>
                  </a:outerShdw>
                </a:effectLst>
                <a:latin typeface="Calibri" panose="020F0502020204030204" pitchFamily="34" charset="0"/>
              </a:rPr>
              <a:t>%</a:t>
            </a:r>
          </a:p>
        </p:txBody>
      </p:sp>
    </p:spTree>
    <p:extLst>
      <p:ext uri="{BB962C8B-B14F-4D97-AF65-F5344CB8AC3E}">
        <p14:creationId xmlns:p14="http://schemas.microsoft.com/office/powerpoint/2010/main" val="1227594091"/>
      </p:ext>
    </p:extLst>
  </p:cSld>
  <p:clrMapOvr>
    <a:masterClrMapping/>
  </p:clrMapOvr>
  <p:transition spd="slow">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ABDD2-352F-5B84-2BE3-7D17A4F3A548}"/>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928ED08A-956C-D800-5889-B788F4F9E7DC}"/>
              </a:ext>
            </a:extLst>
          </p:cNvPr>
          <p:cNvSpPr txBox="1">
            <a:spLocks noChangeArrowheads="1"/>
          </p:cNvSpPr>
          <p:nvPr/>
        </p:nvSpPr>
        <p:spPr bwMode="auto">
          <a:xfrm>
            <a:off x="2315517" y="368609"/>
            <a:ext cx="954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eaLnBrk="1" hangingPunct="1"/>
            <a:r>
              <a:rPr lang="zh-CN" altLang="en-US" sz="2400" b="1" kern="0" dirty="0">
                <a:cs typeface="Times New Roman" panose="02020603050405020304" pitchFamily="18" charset="0"/>
              </a:rPr>
              <a:t>大肠埃希菌对抗菌药物的敏感性（主动监测）</a:t>
            </a:r>
            <a:endParaRPr lang="en-US" altLang="zh-CN" sz="2400" b="1" kern="0" dirty="0">
              <a:cs typeface="Times New Roman" panose="02020603050405020304" pitchFamily="18" charset="0"/>
            </a:endParaRPr>
          </a:p>
        </p:txBody>
      </p:sp>
      <p:sp>
        <p:nvSpPr>
          <p:cNvPr id="3" name="文本框 2">
            <a:extLst>
              <a:ext uri="{FF2B5EF4-FFF2-40B4-BE49-F238E27FC236}">
                <a16:creationId xmlns:a16="http://schemas.microsoft.com/office/drawing/2014/main" id="{86BD91D8-1BAA-2AA2-84C4-3A41901FC888}"/>
              </a:ext>
            </a:extLst>
          </p:cNvPr>
          <p:cNvSpPr txBox="1"/>
          <p:nvPr/>
        </p:nvSpPr>
        <p:spPr>
          <a:xfrm>
            <a:off x="9832439" y="6431169"/>
            <a:ext cx="1853392" cy="307777"/>
          </a:xfrm>
          <a:prstGeom prst="rect">
            <a:avLst/>
          </a:prstGeom>
          <a:noFill/>
        </p:spPr>
        <p:txBody>
          <a:bodyPr wrap="none" rtlCol="0">
            <a:spAutoFit/>
          </a:bodyPr>
          <a:lstStyle/>
          <a:p>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CHINET</a:t>
            </a:r>
            <a:r>
              <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rPr>
              <a:t>主动监测 </a:t>
            </a:r>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2023</a:t>
            </a:r>
            <a:endPar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endParaRPr>
          </a:p>
        </p:txBody>
      </p:sp>
      <p:graphicFrame>
        <p:nvGraphicFramePr>
          <p:cNvPr id="5" name="表格 4">
            <a:extLst>
              <a:ext uri="{FF2B5EF4-FFF2-40B4-BE49-F238E27FC236}">
                <a16:creationId xmlns:a16="http://schemas.microsoft.com/office/drawing/2014/main" id="{05FC5B97-28F4-C20B-BFE5-312CF6843044}"/>
              </a:ext>
            </a:extLst>
          </p:cNvPr>
          <p:cNvGraphicFramePr>
            <a:graphicFrameLocks noGrp="1"/>
          </p:cNvGraphicFramePr>
          <p:nvPr>
            <p:extLst>
              <p:ext uri="{D42A27DB-BD31-4B8C-83A1-F6EECF244321}">
                <p14:modId xmlns:p14="http://schemas.microsoft.com/office/powerpoint/2010/main" val="3959108692"/>
              </p:ext>
            </p:extLst>
          </p:nvPr>
        </p:nvGraphicFramePr>
        <p:xfrm>
          <a:off x="792479" y="2386236"/>
          <a:ext cx="10833235" cy="3474636"/>
        </p:xfrm>
        <a:graphic>
          <a:graphicData uri="http://schemas.openxmlformats.org/drawingml/2006/table">
            <a:tbl>
              <a:tblPr firstRow="1" bandRow="1">
                <a:tableStyleId>{5C22544A-7EE6-4342-B048-85BDC9FD1C3A}</a:tableStyleId>
              </a:tblPr>
              <a:tblGrid>
                <a:gridCol w="2663912">
                  <a:extLst>
                    <a:ext uri="{9D8B030D-6E8A-4147-A177-3AD203B41FA5}">
                      <a16:colId xmlns:a16="http://schemas.microsoft.com/office/drawing/2014/main" val="1088289221"/>
                    </a:ext>
                  </a:extLst>
                </a:gridCol>
                <a:gridCol w="1598346">
                  <a:extLst>
                    <a:ext uri="{9D8B030D-6E8A-4147-A177-3AD203B41FA5}">
                      <a16:colId xmlns:a16="http://schemas.microsoft.com/office/drawing/2014/main" val="2500030809"/>
                    </a:ext>
                  </a:extLst>
                </a:gridCol>
                <a:gridCol w="1598346">
                  <a:extLst>
                    <a:ext uri="{9D8B030D-6E8A-4147-A177-3AD203B41FA5}">
                      <a16:colId xmlns:a16="http://schemas.microsoft.com/office/drawing/2014/main" val="1889174291"/>
                    </a:ext>
                  </a:extLst>
                </a:gridCol>
                <a:gridCol w="1243158">
                  <a:extLst>
                    <a:ext uri="{9D8B030D-6E8A-4147-A177-3AD203B41FA5}">
                      <a16:colId xmlns:a16="http://schemas.microsoft.com/office/drawing/2014/main" val="1563995650"/>
                    </a:ext>
                  </a:extLst>
                </a:gridCol>
                <a:gridCol w="1243158">
                  <a:extLst>
                    <a:ext uri="{9D8B030D-6E8A-4147-A177-3AD203B41FA5}">
                      <a16:colId xmlns:a16="http://schemas.microsoft.com/office/drawing/2014/main" val="1203315913"/>
                    </a:ext>
                  </a:extLst>
                </a:gridCol>
                <a:gridCol w="1243158">
                  <a:extLst>
                    <a:ext uri="{9D8B030D-6E8A-4147-A177-3AD203B41FA5}">
                      <a16:colId xmlns:a16="http://schemas.microsoft.com/office/drawing/2014/main" val="1079382715"/>
                    </a:ext>
                  </a:extLst>
                </a:gridCol>
                <a:gridCol w="1243157">
                  <a:extLst>
                    <a:ext uri="{9D8B030D-6E8A-4147-A177-3AD203B41FA5}">
                      <a16:colId xmlns:a16="http://schemas.microsoft.com/office/drawing/2014/main" val="1990288172"/>
                    </a:ext>
                  </a:extLst>
                </a:gridCol>
              </a:tblGrid>
              <a:tr h="579106">
                <a:tc>
                  <a:txBody>
                    <a:bodyPr/>
                    <a:lstStyle/>
                    <a:p>
                      <a:pPr algn="l">
                        <a:lnSpc>
                          <a:spcPct val="100000"/>
                        </a:lnSpc>
                        <a:spcAft>
                          <a:spcPts val="0"/>
                        </a:spcAft>
                      </a:pPr>
                      <a:r>
                        <a:rPr lang="zh-CN" altLang="en-US"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抗菌药物</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altLang="en-US"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株数</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4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zh-CN"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范围</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4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4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a:t>
                      </a:r>
                      <a:endParaRPr lang="zh-CN" sz="14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4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4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90</a:t>
                      </a:r>
                      <a:endParaRPr lang="zh-CN" sz="14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耐药率</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敏感率</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extLst>
                  <a:ext uri="{0D108BD9-81ED-4DB2-BD59-A6C34878D82A}">
                    <a16:rowId xmlns:a16="http://schemas.microsoft.com/office/drawing/2014/main" val="3452744495"/>
                  </a:ext>
                </a:extLst>
              </a:tr>
              <a:tr h="579106">
                <a:tc>
                  <a:txBody>
                    <a:bodyPr/>
                    <a:lstStyle/>
                    <a:p>
                      <a:pPr algn="l">
                        <a:spcAft>
                          <a:spcPts val="0"/>
                        </a:spcAft>
                      </a:pP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黏菌素</a:t>
                      </a:r>
                      <a:endParaRPr lang="zh-CN" sz="18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619</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&lt;=0.125 - &gt;8</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 </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96.0 </a:t>
                      </a:r>
                    </a:p>
                  </a:txBody>
                  <a:tcPr marL="9525" marR="9525" marT="9525" marB="0" anchor="ctr">
                    <a:solidFill>
                      <a:schemeClr val="bg1">
                        <a:lumMod val="95000"/>
                      </a:schemeClr>
                    </a:solidFill>
                  </a:tcPr>
                </a:tc>
                <a:extLst>
                  <a:ext uri="{0D108BD9-81ED-4DB2-BD59-A6C34878D82A}">
                    <a16:rowId xmlns:a16="http://schemas.microsoft.com/office/drawing/2014/main" val="2654119089"/>
                  </a:ext>
                </a:extLst>
              </a:tr>
              <a:tr h="579106">
                <a:tc>
                  <a:txBody>
                    <a:bodyPr/>
                    <a:lstStyle/>
                    <a:p>
                      <a:pPr algn="l">
                        <a:spcAft>
                          <a:spcPts val="0"/>
                        </a:spcAft>
                      </a:pP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头孢他啶</a:t>
                      </a:r>
                      <a:r>
                        <a:rPr lang="en-US"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8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603</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0.125</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3.2 </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96.8 </a:t>
                      </a:r>
                    </a:p>
                  </a:txBody>
                  <a:tcPr marL="9525" marR="9525" marT="9525" marB="0" anchor="ctr">
                    <a:noFill/>
                  </a:tcPr>
                </a:tc>
                <a:extLst>
                  <a:ext uri="{0D108BD9-81ED-4DB2-BD59-A6C34878D82A}">
                    <a16:rowId xmlns:a16="http://schemas.microsoft.com/office/drawing/2014/main" val="2679891163"/>
                  </a:ext>
                </a:extLst>
              </a:tr>
              <a:tr h="579106">
                <a:tc>
                  <a:txBody>
                    <a:bodyPr/>
                    <a:lstStyle/>
                    <a:p>
                      <a:pPr algn="l">
                        <a:spcAft>
                          <a:spcPts val="0"/>
                        </a:spcAft>
                      </a:pP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氨曲南</a:t>
                      </a:r>
                      <a:r>
                        <a:rPr lang="en-US"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800" kern="100" baseline="300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603</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0.125</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2.7 </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97.3 </a:t>
                      </a:r>
                    </a:p>
                  </a:txBody>
                  <a:tcPr marL="9525" marR="9525" marT="9525" marB="0" anchor="ctr">
                    <a:solidFill>
                      <a:schemeClr val="bg1">
                        <a:lumMod val="95000"/>
                      </a:schemeClr>
                    </a:solidFill>
                  </a:tcPr>
                </a:tc>
                <a:extLst>
                  <a:ext uri="{0D108BD9-81ED-4DB2-BD59-A6C34878D82A}">
                    <a16:rowId xmlns:a16="http://schemas.microsoft.com/office/drawing/2014/main" val="2371755570"/>
                  </a:ext>
                </a:extLst>
              </a:tr>
              <a:tr h="579106">
                <a:tc>
                  <a:txBody>
                    <a:bodyPr/>
                    <a:lstStyle/>
                    <a:p>
                      <a:pPr algn="l">
                        <a:spcAft>
                          <a:spcPts val="0"/>
                        </a:spcAft>
                      </a:pP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美罗培南</a:t>
                      </a:r>
                      <a:r>
                        <a:rPr lang="en-US"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韦博巴坦</a:t>
                      </a:r>
                      <a:endParaRPr lang="zh-CN" sz="18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603</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 </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97.2</a:t>
                      </a:r>
                    </a:p>
                  </a:txBody>
                  <a:tcPr marL="9525" marR="9525" marT="9525" marB="0" anchor="ctr">
                    <a:noFill/>
                  </a:tcPr>
                </a:tc>
                <a:extLst>
                  <a:ext uri="{0D108BD9-81ED-4DB2-BD59-A6C34878D82A}">
                    <a16:rowId xmlns:a16="http://schemas.microsoft.com/office/drawing/2014/main" val="1375034397"/>
                  </a:ext>
                </a:extLst>
              </a:tr>
              <a:tr h="579106">
                <a:tc>
                  <a:txBody>
                    <a:bodyPr/>
                    <a:lstStyle/>
                    <a:p>
                      <a:pPr algn="l">
                        <a:spcAft>
                          <a:spcPts val="0"/>
                        </a:spcAft>
                      </a:pP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依拉环素</a:t>
                      </a:r>
                      <a:endParaRPr lang="zh-CN" sz="18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603</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&lt;=0.06 - 4</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0.125</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kumimoji="0" lang="en-US" altLang="zh-CN" sz="1600"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2.0</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98.0 </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0770469"/>
                  </a:ext>
                </a:extLst>
              </a:tr>
            </a:tbl>
          </a:graphicData>
        </a:graphic>
      </p:graphicFrame>
      <p:sp>
        <p:nvSpPr>
          <p:cNvPr id="9" name="内容占位符 8">
            <a:extLst>
              <a:ext uri="{FF2B5EF4-FFF2-40B4-BE49-F238E27FC236}">
                <a16:creationId xmlns:a16="http://schemas.microsoft.com/office/drawing/2014/main" id="{4BDA2701-2D89-03E8-A6AC-A2C85BF84431}"/>
              </a:ext>
            </a:extLst>
          </p:cNvPr>
          <p:cNvSpPr>
            <a:spLocks noGrp="1"/>
          </p:cNvSpPr>
          <p:nvPr>
            <p:ph idx="1"/>
          </p:nvPr>
        </p:nvSpPr>
        <p:spPr>
          <a:xfrm>
            <a:off x="695309" y="886988"/>
            <a:ext cx="11005624" cy="1498408"/>
          </a:xfrm>
        </p:spPr>
        <p:txBody>
          <a:bodyPr/>
          <a:lstStyle/>
          <a:p>
            <a:pPr>
              <a:lnSpc>
                <a:spcPct val="150000"/>
              </a:lnSpc>
            </a:pPr>
            <a:r>
              <a:rPr lang="en-US" altLang="zh-CN" sz="1800" dirty="0">
                <a:solidFill>
                  <a:schemeClr val="bg2"/>
                </a:solidFill>
                <a:ea typeface="Calibri" panose="020F0502020204030204" pitchFamily="34" charset="0"/>
                <a:cs typeface="Calibri" panose="020F0502020204030204" pitchFamily="34" charset="0"/>
              </a:rPr>
              <a:t>CHINET</a:t>
            </a:r>
            <a:r>
              <a:rPr lang="zh-CN" altLang="en-US" sz="1800" dirty="0">
                <a:solidFill>
                  <a:schemeClr val="bg2"/>
                </a:solidFill>
                <a:ea typeface="微软雅黑" panose="020B0503020204020204" pitchFamily="34" charset="-122"/>
                <a:cs typeface="Calibri" panose="020F0502020204030204" pitchFamily="34" charset="0"/>
              </a:rPr>
              <a:t>监测网每年定期收集菌株，采用标准的</a:t>
            </a:r>
            <a:r>
              <a:rPr lang="zh-CN" altLang="en-US" sz="1800" b="1" dirty="0">
                <a:solidFill>
                  <a:schemeClr val="bg2"/>
                </a:solidFill>
                <a:ea typeface="微软雅黑" panose="020B0503020204020204" pitchFamily="34" charset="-122"/>
                <a:cs typeface="Calibri" panose="020F0502020204030204" pitchFamily="34" charset="0"/>
              </a:rPr>
              <a:t>肉汤微量稀释法</a:t>
            </a:r>
            <a:r>
              <a:rPr lang="zh-CN" altLang="en-US" sz="1800" dirty="0">
                <a:solidFill>
                  <a:schemeClr val="bg2"/>
                </a:solidFill>
                <a:ea typeface="微软雅黑" panose="020B0503020204020204" pitchFamily="34" charset="-122"/>
                <a:cs typeface="Calibri" panose="020F0502020204030204" pitchFamily="34" charset="0"/>
              </a:rPr>
              <a:t>测定细菌对抗菌药物的敏感性，包括抗菌新药，补充和完善常规耐药监测数据。</a:t>
            </a:r>
            <a:endParaRPr lang="en-US" altLang="zh-CN" sz="1800" dirty="0">
              <a:solidFill>
                <a:schemeClr val="bg2"/>
              </a:solidFill>
              <a:ea typeface="微软雅黑" panose="020B0503020204020204" pitchFamily="34" charset="-122"/>
              <a:cs typeface="Calibri" panose="020F0502020204030204" pitchFamily="34" charset="0"/>
            </a:endParaRPr>
          </a:p>
          <a:p>
            <a:pPr>
              <a:lnSpc>
                <a:spcPct val="150000"/>
              </a:lnSpc>
            </a:pPr>
            <a:r>
              <a:rPr lang="zh-CN" altLang="en-US" sz="1800" dirty="0">
                <a:solidFill>
                  <a:schemeClr val="bg2"/>
                </a:solidFill>
                <a:ea typeface="微软雅黑" panose="020B0503020204020204" pitchFamily="34" charset="-122"/>
                <a:cs typeface="Calibri" panose="020F0502020204030204" pitchFamily="34" charset="0"/>
              </a:rPr>
              <a:t>大肠埃希菌对亚胺培南和美罗培南的耐药率分别为</a:t>
            </a:r>
            <a:r>
              <a:rPr lang="en-US" altLang="zh-CN" sz="1800" dirty="0">
                <a:solidFill>
                  <a:schemeClr val="bg2"/>
                </a:solidFill>
                <a:ea typeface="微软雅黑" panose="020B0503020204020204" pitchFamily="34" charset="-122"/>
                <a:cs typeface="Calibri" panose="020F0502020204030204" pitchFamily="34" charset="0"/>
              </a:rPr>
              <a:t>3.1%</a:t>
            </a:r>
            <a:r>
              <a:rPr lang="zh-CN" altLang="en-US" sz="1800" dirty="0">
                <a:solidFill>
                  <a:schemeClr val="bg2"/>
                </a:solidFill>
                <a:ea typeface="微软雅黑" panose="020B0503020204020204" pitchFamily="34" charset="-122"/>
                <a:cs typeface="Calibri" panose="020F0502020204030204" pitchFamily="34" charset="0"/>
              </a:rPr>
              <a:t>和</a:t>
            </a:r>
            <a:r>
              <a:rPr lang="en-US" altLang="zh-CN" sz="1800" dirty="0">
                <a:solidFill>
                  <a:schemeClr val="bg2"/>
                </a:solidFill>
                <a:ea typeface="微软雅黑" panose="020B0503020204020204" pitchFamily="34" charset="-122"/>
                <a:cs typeface="Calibri" panose="020F0502020204030204" pitchFamily="34" charset="0"/>
              </a:rPr>
              <a:t>3.6%</a:t>
            </a:r>
            <a:r>
              <a:rPr lang="zh-CN" altLang="en-US" sz="1800" dirty="0">
                <a:solidFill>
                  <a:schemeClr val="bg2"/>
                </a:solidFill>
                <a:ea typeface="微软雅黑" panose="020B0503020204020204" pitchFamily="34" charset="-122"/>
                <a:cs typeface="Calibri" panose="020F0502020204030204" pitchFamily="34" charset="0"/>
              </a:rPr>
              <a:t>。</a:t>
            </a:r>
            <a:endParaRPr lang="en-US" altLang="zh-CN" sz="1800" dirty="0">
              <a:solidFill>
                <a:schemeClr val="bg2"/>
              </a:solidFill>
              <a:ea typeface="微软雅黑" panose="020B0503020204020204" pitchFamily="34" charset="-122"/>
              <a:cs typeface="Calibri" panose="020F0502020204030204" pitchFamily="34" charset="0"/>
            </a:endParaRPr>
          </a:p>
        </p:txBody>
      </p:sp>
      <p:sp>
        <p:nvSpPr>
          <p:cNvPr id="6" name="文本框 5">
            <a:extLst>
              <a:ext uri="{FF2B5EF4-FFF2-40B4-BE49-F238E27FC236}">
                <a16:creationId xmlns:a16="http://schemas.microsoft.com/office/drawing/2014/main" id="{342CE35A-6A59-5598-75B4-DCA7D1A24823}"/>
              </a:ext>
            </a:extLst>
          </p:cNvPr>
          <p:cNvSpPr txBox="1"/>
          <p:nvPr/>
        </p:nvSpPr>
        <p:spPr>
          <a:xfrm>
            <a:off x="704018" y="5873280"/>
            <a:ext cx="6095144" cy="369332"/>
          </a:xfrm>
          <a:prstGeom prst="rect">
            <a:avLst/>
          </a:prstGeom>
          <a:noFill/>
        </p:spPr>
        <p:txBody>
          <a:bodyPr wrap="square">
            <a:spAutoFit/>
          </a:bodyPr>
          <a:lstStyle/>
          <a:p>
            <a:r>
              <a:rPr kumimoji="0" lang="zh-CN" altLang="en-US"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 </a:t>
            </a:r>
            <a:r>
              <a:rPr kumimoji="0" lang="zh-CN" altLang="en-US"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非敏感率</a:t>
            </a:r>
            <a:endParaRPr lang="zh-CN" altLang="en-US" sz="1800" dirty="0"/>
          </a:p>
        </p:txBody>
      </p:sp>
    </p:spTree>
    <p:extLst>
      <p:ext uri="{BB962C8B-B14F-4D97-AF65-F5344CB8AC3E}">
        <p14:creationId xmlns:p14="http://schemas.microsoft.com/office/powerpoint/2010/main" val="1790932675"/>
      </p:ext>
    </p:extLst>
  </p:cSld>
  <p:clrMapOvr>
    <a:masterClrMapping/>
  </p:clrMapOvr>
  <p:transition spd="slow">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84">
            <a:extLst>
              <a:ext uri="{FF2B5EF4-FFF2-40B4-BE49-F238E27FC236}">
                <a16:creationId xmlns:a16="http://schemas.microsoft.com/office/drawing/2014/main" id="{ABF2E408-A309-AEEA-C104-DD72286FE334}"/>
              </a:ext>
            </a:extLst>
          </p:cNvPr>
          <p:cNvSpPr>
            <a:spLocks noChangeArrowheads="1"/>
          </p:cNvSpPr>
          <p:nvPr/>
        </p:nvSpPr>
        <p:spPr bwMode="auto">
          <a:xfrm>
            <a:off x="1955800" y="368300"/>
            <a:ext cx="99012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54579</a:t>
            </a:r>
            <a:r>
              <a:rPr lang="zh-CN" altLang="en-US" sz="2400" b="1" dirty="0">
                <a:solidFill>
                  <a:srgbClr val="0000FF"/>
                </a:solidFill>
                <a:ea typeface="微软雅黑" panose="020B0503020204020204" pitchFamily="34" charset="-122"/>
                <a:cs typeface="Times New Roman" panose="02020603050405020304" pitchFamily="18" charset="0"/>
              </a:rPr>
              <a:t>株克雷伯菌属对抗菌药的耐药率（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7" name="Text Box 5">
            <a:extLst>
              <a:ext uri="{FF2B5EF4-FFF2-40B4-BE49-F238E27FC236}">
                <a16:creationId xmlns:a16="http://schemas.microsoft.com/office/drawing/2014/main" id="{DD74C077-1A28-CF76-E558-8730D46C31D4}"/>
              </a:ext>
            </a:extLst>
          </p:cNvPr>
          <p:cNvSpPr txBox="1">
            <a:spLocks noChangeArrowheads="1"/>
          </p:cNvSpPr>
          <p:nvPr/>
        </p:nvSpPr>
        <p:spPr bwMode="auto">
          <a:xfrm>
            <a:off x="303213" y="2749550"/>
            <a:ext cx="295275" cy="274638"/>
          </a:xfrm>
          <a:prstGeom prst="rect">
            <a:avLst/>
          </a:prstGeom>
          <a:noFill/>
          <a:ln>
            <a:noFill/>
          </a:ln>
          <a:effectLst/>
        </p:spPr>
        <p:txBody>
          <a:bodyPr wrap="none">
            <a:spAutoFit/>
          </a:bodyPr>
          <a:lstStyle/>
          <a:p>
            <a:pPr eaLnBrk="1" hangingPunct="1">
              <a:defRPr/>
            </a:pPr>
            <a:r>
              <a:rPr lang="en-US" altLang="zh-CN" sz="1200" b="1">
                <a:effectLst>
                  <a:outerShdw blurRad="38100" dist="38100" dir="2700000" algn="tl">
                    <a:srgbClr val="C0C0C0"/>
                  </a:outerShdw>
                </a:effectLst>
                <a:latin typeface="Calibri" panose="020F0502020204030204" pitchFamily="34" charset="0"/>
              </a:rPr>
              <a:t>%</a:t>
            </a:r>
          </a:p>
        </p:txBody>
      </p:sp>
      <p:graphicFrame>
        <p:nvGraphicFramePr>
          <p:cNvPr id="4" name="图表 3">
            <a:extLst>
              <a:ext uri="{FF2B5EF4-FFF2-40B4-BE49-F238E27FC236}">
                <a16:creationId xmlns:a16="http://schemas.microsoft.com/office/drawing/2014/main" id="{8D8A0D17-2277-36CF-6537-0411543F14F3}"/>
              </a:ext>
            </a:extLst>
          </p:cNvPr>
          <p:cNvGraphicFramePr>
            <a:graphicFrameLocks/>
          </p:cNvGraphicFramePr>
          <p:nvPr>
            <p:extLst>
              <p:ext uri="{D42A27DB-BD31-4B8C-83A1-F6EECF244321}">
                <p14:modId xmlns:p14="http://schemas.microsoft.com/office/powerpoint/2010/main" val="3544827093"/>
              </p:ext>
            </p:extLst>
          </p:nvPr>
        </p:nvGraphicFramePr>
        <p:xfrm>
          <a:off x="303214" y="960930"/>
          <a:ext cx="11585573" cy="5581022"/>
        </p:xfrm>
        <a:graphic>
          <a:graphicData uri="http://schemas.openxmlformats.org/drawingml/2006/chart">
            <c:chart xmlns:c="http://schemas.openxmlformats.org/drawingml/2006/chart" xmlns:r="http://schemas.openxmlformats.org/officeDocument/2006/relationships" r:id="rId2"/>
          </a:graphicData>
        </a:graphic>
      </p:graphicFrame>
      <p:sp>
        <p:nvSpPr>
          <p:cNvPr id="2" name="矩形: 圆角 2">
            <a:extLst>
              <a:ext uri="{FF2B5EF4-FFF2-40B4-BE49-F238E27FC236}">
                <a16:creationId xmlns:a16="http://schemas.microsoft.com/office/drawing/2014/main" id="{6F14354B-955F-3646-11D4-B239F228421B}"/>
              </a:ext>
            </a:extLst>
          </p:cNvPr>
          <p:cNvSpPr>
            <a:spLocks noChangeArrowheads="1"/>
          </p:cNvSpPr>
          <p:nvPr/>
        </p:nvSpPr>
        <p:spPr bwMode="auto">
          <a:xfrm>
            <a:off x="1107606" y="1396496"/>
            <a:ext cx="6788623" cy="720092"/>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600" dirty="0">
                <a:solidFill>
                  <a:schemeClr val="bg2"/>
                </a:solidFill>
                <a:ea typeface="楷体" panose="02010609060101010101" pitchFamily="49" charset="-122"/>
              </a:rPr>
              <a:t>克雷伯菌属对替加环素、多黏菌素和头孢他啶</a:t>
            </a:r>
            <a:r>
              <a:rPr lang="en-US" altLang="zh-CN" sz="1600" dirty="0">
                <a:solidFill>
                  <a:schemeClr val="bg2"/>
                </a:solidFill>
                <a:ea typeface="楷体" panose="02010609060101010101" pitchFamily="49" charset="-122"/>
              </a:rPr>
              <a:t>-</a:t>
            </a:r>
            <a:r>
              <a:rPr lang="zh-CN" altLang="en-US" sz="1600" dirty="0">
                <a:solidFill>
                  <a:schemeClr val="bg2"/>
                </a:solidFill>
                <a:ea typeface="楷体" panose="02010609060101010101" pitchFamily="49" charset="-122"/>
              </a:rPr>
              <a:t>阿维巴坦等高度敏感</a:t>
            </a:r>
            <a:endParaRPr lang="en-US" altLang="zh-CN" sz="1600" dirty="0">
              <a:solidFill>
                <a:schemeClr val="bg2"/>
              </a:solidFill>
              <a:ea typeface="楷体" panose="02010609060101010101" pitchFamily="49" charset="-122"/>
            </a:endParaRPr>
          </a:p>
          <a:p>
            <a:pPr eaLnBrk="1" hangingPunct="1">
              <a:lnSpc>
                <a:spcPts val="2300"/>
              </a:lnSpc>
              <a:spcBef>
                <a:spcPct val="0"/>
              </a:spcBef>
              <a:buClrTx/>
              <a:buSzPct val="90000"/>
            </a:pPr>
            <a:r>
              <a:rPr lang="zh-CN" altLang="en-US" sz="1600" dirty="0">
                <a:solidFill>
                  <a:schemeClr val="bg2"/>
                </a:solidFill>
                <a:ea typeface="楷体" panose="02010609060101010101" pitchFamily="49" charset="-122"/>
              </a:rPr>
              <a:t>克雷伯菌属对头孢曲松和亚胺培南的耐药率分别为</a:t>
            </a:r>
            <a:r>
              <a:rPr lang="en-US" altLang="zh-CN" sz="1600" dirty="0">
                <a:solidFill>
                  <a:schemeClr val="bg2"/>
                </a:solidFill>
                <a:ea typeface="楷体" panose="02010609060101010101" pitchFamily="49" charset="-122"/>
              </a:rPr>
              <a:t>39.6%</a:t>
            </a:r>
            <a:r>
              <a:rPr lang="zh-CN" altLang="en-US" sz="1600" dirty="0">
                <a:solidFill>
                  <a:schemeClr val="bg2"/>
                </a:solidFill>
                <a:ea typeface="楷体" panose="02010609060101010101" pitchFamily="49" charset="-122"/>
              </a:rPr>
              <a:t>和</a:t>
            </a:r>
            <a:r>
              <a:rPr lang="en-US" altLang="zh-CN" sz="1600" dirty="0">
                <a:solidFill>
                  <a:schemeClr val="bg2"/>
                </a:solidFill>
                <a:ea typeface="楷体" panose="02010609060101010101" pitchFamily="49" charset="-122"/>
              </a:rPr>
              <a:t>21.3%</a:t>
            </a:r>
            <a:endParaRPr lang="zh-CN" altLang="en-US" sz="1600" dirty="0">
              <a:solidFill>
                <a:schemeClr val="bg2"/>
              </a:solidFill>
              <a:ea typeface="楷体" panose="02010609060101010101" pitchFamily="49" charset="-122"/>
            </a:endParaRPr>
          </a:p>
        </p:txBody>
      </p:sp>
    </p:spTree>
  </p:cSld>
  <p:clrMapOvr>
    <a:masterClrMapping/>
  </p:clrMapOvr>
  <p:transition spd="slow">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a:extLst>
              <a:ext uri="{FF2B5EF4-FFF2-40B4-BE49-F238E27FC236}">
                <a16:creationId xmlns:a16="http://schemas.microsoft.com/office/drawing/2014/main" id="{5726D073-6F64-8AB7-8F6F-1808B2F55529}"/>
              </a:ext>
            </a:extLst>
          </p:cNvPr>
          <p:cNvSpPr>
            <a:spLocks noGrp="1" noChangeArrowheads="1"/>
          </p:cNvSpPr>
          <p:nvPr>
            <p:ph type="title" idx="4294967295"/>
          </p:nvPr>
        </p:nvSpPr>
        <p:spPr>
          <a:xfrm>
            <a:off x="3035300" y="368300"/>
            <a:ext cx="8461375" cy="539750"/>
          </a:xfrm>
        </p:spPr>
        <p:txBody>
          <a:bodyPr/>
          <a:lstStyle/>
          <a:p>
            <a:r>
              <a:rPr lang="en-US" altLang="zh-CN" sz="2400" b="1" dirty="0"/>
              <a:t>14781</a:t>
            </a:r>
            <a:r>
              <a:rPr lang="zh-CN" altLang="en-US" sz="2400" b="1" dirty="0"/>
              <a:t>株</a:t>
            </a:r>
            <a:r>
              <a:rPr lang="zh-CN" altLang="en-US" sz="2400" b="1" dirty="0">
                <a:solidFill>
                  <a:srgbClr val="FF0000"/>
                </a:solidFill>
              </a:rPr>
              <a:t>碳青霉烯类耐药</a:t>
            </a:r>
            <a:r>
              <a:rPr lang="zh-CN" altLang="en-US" sz="2400" b="1" dirty="0"/>
              <a:t>肺炎克雷伯菌对抗菌药物的耐药率</a:t>
            </a:r>
          </a:p>
        </p:txBody>
      </p:sp>
      <p:graphicFrame>
        <p:nvGraphicFramePr>
          <p:cNvPr id="2" name="Object 179">
            <a:extLst>
              <a:ext uri="{FF2B5EF4-FFF2-40B4-BE49-F238E27FC236}">
                <a16:creationId xmlns:a16="http://schemas.microsoft.com/office/drawing/2014/main" id="{4F7381B4-233F-FD9F-C654-4BCBA1231B33}"/>
              </a:ext>
            </a:extLst>
          </p:cNvPr>
          <p:cNvGraphicFramePr>
            <a:graphicFrameLocks noChangeAspect="1"/>
          </p:cNvGraphicFramePr>
          <p:nvPr>
            <p:extLst>
              <p:ext uri="{D42A27DB-BD31-4B8C-83A1-F6EECF244321}">
                <p14:modId xmlns:p14="http://schemas.microsoft.com/office/powerpoint/2010/main" val="813103087"/>
              </p:ext>
            </p:extLst>
          </p:nvPr>
        </p:nvGraphicFramePr>
        <p:xfrm>
          <a:off x="246063" y="1088701"/>
          <a:ext cx="11687175" cy="534987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5">
            <a:extLst>
              <a:ext uri="{FF2B5EF4-FFF2-40B4-BE49-F238E27FC236}">
                <a16:creationId xmlns:a16="http://schemas.microsoft.com/office/drawing/2014/main" id="{48F1B4F6-7B84-B19E-84C1-610999C73966}"/>
              </a:ext>
            </a:extLst>
          </p:cNvPr>
          <p:cNvSpPr txBox="1">
            <a:spLocks noChangeArrowheads="1"/>
          </p:cNvSpPr>
          <p:nvPr/>
        </p:nvSpPr>
        <p:spPr bwMode="auto">
          <a:xfrm>
            <a:off x="335264" y="3054350"/>
            <a:ext cx="295275" cy="274638"/>
          </a:xfrm>
          <a:prstGeom prst="rect">
            <a:avLst/>
          </a:prstGeom>
          <a:noFill/>
          <a:ln>
            <a:noFill/>
          </a:ln>
          <a:effectLst/>
        </p:spPr>
        <p:txBody>
          <a:bodyPr wrap="none">
            <a:spAutoFit/>
          </a:bodyPr>
          <a:lstStyle/>
          <a:p>
            <a:pPr eaLnBrk="1" hangingPunct="1">
              <a:defRPr/>
            </a:pPr>
            <a:r>
              <a:rPr lang="en-US" altLang="zh-CN" sz="1200" b="1" dirty="0">
                <a:effectLst>
                  <a:outerShdw blurRad="38100" dist="38100" dir="2700000" algn="tl">
                    <a:srgbClr val="C0C0C0"/>
                  </a:outerShdw>
                </a:effectLst>
                <a:latin typeface="Calibri" panose="020F0502020204030204" pitchFamily="34" charset="0"/>
              </a:rPr>
              <a:t>%</a:t>
            </a:r>
          </a:p>
        </p:txBody>
      </p:sp>
    </p:spTree>
  </p:cSld>
  <p:clrMapOvr>
    <a:masterClrMapping/>
  </p:clrMapOvr>
  <p:transition spd="slow">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5">
            <a:extLst>
              <a:ext uri="{FF2B5EF4-FFF2-40B4-BE49-F238E27FC236}">
                <a16:creationId xmlns:a16="http://schemas.microsoft.com/office/drawing/2014/main" id="{59AB7BA1-8015-D942-E9E1-D7B78ED5D107}"/>
              </a:ext>
            </a:extLst>
          </p:cNvPr>
          <p:cNvSpPr>
            <a:spLocks noGrp="1" noChangeArrowheads="1"/>
          </p:cNvSpPr>
          <p:nvPr>
            <p:ph type="title"/>
          </p:nvPr>
        </p:nvSpPr>
        <p:spPr>
          <a:xfrm>
            <a:off x="2135188" y="303213"/>
            <a:ext cx="9540875" cy="604837"/>
          </a:xfrm>
        </p:spPr>
        <p:txBody>
          <a:bodyPr/>
          <a:lstStyle/>
          <a:p>
            <a:r>
              <a:rPr lang="zh-CN" altLang="en-US" sz="2400" b="1" dirty="0"/>
              <a:t>肺炎克雷伯菌对亚胺培南和美罗培南耐药变迁</a:t>
            </a:r>
            <a:r>
              <a:rPr lang="zh-CN" altLang="en-US" sz="2400" b="1" dirty="0">
                <a:cs typeface="Times New Roman" panose="02020603050405020304" pitchFamily="18" charset="0"/>
              </a:rPr>
              <a:t>（</a:t>
            </a:r>
            <a:r>
              <a:rPr lang="en-US" altLang="zh-CN" sz="2400" b="1" dirty="0">
                <a:cs typeface="Times New Roman" panose="02020603050405020304" pitchFamily="18" charset="0"/>
              </a:rPr>
              <a:t>2005-2024</a:t>
            </a:r>
            <a:r>
              <a:rPr lang="zh-CN" altLang="en-US" sz="2400" b="1" dirty="0">
                <a:cs typeface="Times New Roman" panose="02020603050405020304" pitchFamily="18" charset="0"/>
              </a:rPr>
              <a:t>）</a:t>
            </a:r>
            <a:endParaRPr lang="zh-CN" altLang="en-US" sz="2400" b="1" dirty="0"/>
          </a:p>
        </p:txBody>
      </p:sp>
      <p:sp>
        <p:nvSpPr>
          <p:cNvPr id="9" name="Text Box 7">
            <a:extLst>
              <a:ext uri="{FF2B5EF4-FFF2-40B4-BE49-F238E27FC236}">
                <a16:creationId xmlns:a16="http://schemas.microsoft.com/office/drawing/2014/main" id="{936DAF1D-5683-FE3A-7E2A-28C6AFECDFDE}"/>
              </a:ext>
            </a:extLst>
          </p:cNvPr>
          <p:cNvSpPr txBox="1">
            <a:spLocks noChangeArrowheads="1"/>
          </p:cNvSpPr>
          <p:nvPr/>
        </p:nvSpPr>
        <p:spPr bwMode="auto">
          <a:xfrm>
            <a:off x="334963" y="3238500"/>
            <a:ext cx="295275" cy="274638"/>
          </a:xfrm>
          <a:prstGeom prst="rect">
            <a:avLst/>
          </a:prstGeom>
          <a:noFill/>
          <a:ln>
            <a:noFill/>
          </a:ln>
          <a:effectLst/>
        </p:spPr>
        <p:txBody>
          <a:bodyPr wrap="none">
            <a:spAutoFit/>
          </a:bodyPr>
          <a:lstStyle/>
          <a:p>
            <a:pPr eaLnBrk="1" hangingPunct="1">
              <a:defRPr/>
            </a:pPr>
            <a:r>
              <a:rPr lang="en-US" altLang="zh-CN" sz="1200" b="1">
                <a:effectLst>
                  <a:outerShdw blurRad="38100" dist="38100" dir="2700000" algn="tl">
                    <a:srgbClr val="C0C0C0"/>
                  </a:outerShdw>
                </a:effectLst>
                <a:latin typeface="Calibri" panose="020F0502020204030204" pitchFamily="34" charset="0"/>
              </a:rPr>
              <a:t>%</a:t>
            </a:r>
          </a:p>
        </p:txBody>
      </p:sp>
      <p:sp>
        <p:nvSpPr>
          <p:cNvPr id="10" name="Text Box 8">
            <a:extLst>
              <a:ext uri="{FF2B5EF4-FFF2-40B4-BE49-F238E27FC236}">
                <a16:creationId xmlns:a16="http://schemas.microsoft.com/office/drawing/2014/main" id="{FDA4B1C5-3B84-6F14-1D50-BF8C0650A266}"/>
              </a:ext>
            </a:extLst>
          </p:cNvPr>
          <p:cNvSpPr txBox="1">
            <a:spLocks noChangeArrowheads="1"/>
          </p:cNvSpPr>
          <p:nvPr/>
        </p:nvSpPr>
        <p:spPr bwMode="auto">
          <a:xfrm>
            <a:off x="6034088" y="6070600"/>
            <a:ext cx="488950" cy="274638"/>
          </a:xfrm>
          <a:prstGeom prst="rect">
            <a:avLst/>
          </a:prstGeom>
          <a:noFill/>
          <a:ln>
            <a:noFill/>
          </a:ln>
          <a:effectLst/>
        </p:spPr>
        <p:txBody>
          <a:bodyPr wrap="non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a:effectLst>
                  <a:outerShdw blurRad="38100" dist="38100" dir="2700000" algn="tl">
                    <a:srgbClr val="C0C0C0"/>
                  </a:outerShdw>
                </a:effectLst>
                <a:latin typeface="Calibri" panose="020F0502020204030204" pitchFamily="34" charset="0"/>
                <a:ea typeface="微软雅黑" panose="020B0503020204020204" pitchFamily="34" charset="-122"/>
              </a:rPr>
              <a:t>年份</a:t>
            </a:r>
            <a:endParaRPr lang="en-US" altLang="zh-CN" sz="1200" b="1">
              <a:effectLst>
                <a:outerShdw blurRad="38100" dist="38100" dir="2700000" algn="tl">
                  <a:srgbClr val="C0C0C0"/>
                </a:outerShdw>
              </a:effectLst>
              <a:latin typeface="Calibri" panose="020F0502020204030204" pitchFamily="34" charset="0"/>
              <a:ea typeface="微软雅黑" panose="020B0503020204020204" pitchFamily="34" charset="-122"/>
            </a:endParaRPr>
          </a:p>
        </p:txBody>
      </p:sp>
      <p:sp>
        <p:nvSpPr>
          <p:cNvPr id="33797" name="文本框 11">
            <a:extLst>
              <a:ext uri="{FF2B5EF4-FFF2-40B4-BE49-F238E27FC236}">
                <a16:creationId xmlns:a16="http://schemas.microsoft.com/office/drawing/2014/main" id="{44390064-F0DF-474E-F9AD-70B00752127A}"/>
              </a:ext>
            </a:extLst>
          </p:cNvPr>
          <p:cNvSpPr txBox="1">
            <a:spLocks noChangeArrowheads="1"/>
          </p:cNvSpPr>
          <p:nvPr/>
        </p:nvSpPr>
        <p:spPr bwMode="auto">
          <a:xfrm>
            <a:off x="10044113" y="6359525"/>
            <a:ext cx="2044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en-US" altLang="zh-CN" sz="2000">
                <a:solidFill>
                  <a:schemeClr val="bg1"/>
                </a:solidFill>
                <a:ea typeface="宋体" panose="02010600030101010101" pitchFamily="2" charset="-122"/>
                <a:cs typeface="Calibri" panose="020F0502020204030204" pitchFamily="34" charset="0"/>
              </a:rPr>
              <a:t>www.chinets.com</a:t>
            </a:r>
          </a:p>
        </p:txBody>
      </p:sp>
      <p:pic>
        <p:nvPicPr>
          <p:cNvPr id="33798" name="图片 2">
            <a:extLst>
              <a:ext uri="{FF2B5EF4-FFF2-40B4-BE49-F238E27FC236}">
                <a16:creationId xmlns:a16="http://schemas.microsoft.com/office/drawing/2014/main" id="{17C41EFB-1B59-636E-5A50-80D0CA8C8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6460" y="3969069"/>
            <a:ext cx="1039812"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图表 6">
            <a:extLst>
              <a:ext uri="{FF2B5EF4-FFF2-40B4-BE49-F238E27FC236}">
                <a16:creationId xmlns:a16="http://schemas.microsoft.com/office/drawing/2014/main" id="{2F1B8E70-E21E-F05C-DC2F-8F58B57ABDB7}"/>
              </a:ext>
            </a:extLst>
          </p:cNvPr>
          <p:cNvGraphicFramePr>
            <a:graphicFrameLocks/>
          </p:cNvGraphicFramePr>
          <p:nvPr>
            <p:extLst>
              <p:ext uri="{D42A27DB-BD31-4B8C-83A1-F6EECF244321}">
                <p14:modId xmlns:p14="http://schemas.microsoft.com/office/powerpoint/2010/main" val="410170445"/>
              </p:ext>
            </p:extLst>
          </p:nvPr>
        </p:nvGraphicFramePr>
        <p:xfrm>
          <a:off x="647243" y="1088700"/>
          <a:ext cx="11028820" cy="49818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ABDD2-352F-5B84-2BE3-7D17A4F3A548}"/>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928ED08A-956C-D800-5889-B788F4F9E7DC}"/>
              </a:ext>
            </a:extLst>
          </p:cNvPr>
          <p:cNvSpPr txBox="1">
            <a:spLocks noChangeArrowheads="1"/>
          </p:cNvSpPr>
          <p:nvPr/>
        </p:nvSpPr>
        <p:spPr bwMode="auto">
          <a:xfrm>
            <a:off x="2315517" y="368609"/>
            <a:ext cx="954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eaLnBrk="1" hangingPunct="1"/>
            <a:r>
              <a:rPr lang="zh-CN" altLang="en-US" sz="2400" b="1" kern="0" dirty="0">
                <a:cs typeface="Times New Roman" panose="02020603050405020304" pitchFamily="18" charset="0"/>
              </a:rPr>
              <a:t>肺炎克雷伯菌对抗菌药物的敏感性（主动监测）</a:t>
            </a:r>
            <a:endParaRPr lang="en-US" altLang="zh-CN" sz="2400" b="1" kern="0" dirty="0">
              <a:cs typeface="Times New Roman" panose="02020603050405020304" pitchFamily="18" charset="0"/>
            </a:endParaRPr>
          </a:p>
        </p:txBody>
      </p:sp>
      <p:sp>
        <p:nvSpPr>
          <p:cNvPr id="3" name="文本框 2">
            <a:extLst>
              <a:ext uri="{FF2B5EF4-FFF2-40B4-BE49-F238E27FC236}">
                <a16:creationId xmlns:a16="http://schemas.microsoft.com/office/drawing/2014/main" id="{86BD91D8-1BAA-2AA2-84C4-3A41901FC888}"/>
              </a:ext>
            </a:extLst>
          </p:cNvPr>
          <p:cNvSpPr txBox="1"/>
          <p:nvPr/>
        </p:nvSpPr>
        <p:spPr>
          <a:xfrm>
            <a:off x="9722586" y="6437140"/>
            <a:ext cx="2273379" cy="307777"/>
          </a:xfrm>
          <a:prstGeom prst="rect">
            <a:avLst/>
          </a:prstGeom>
          <a:noFill/>
        </p:spPr>
        <p:txBody>
          <a:bodyPr wrap="none" rtlCol="0">
            <a:spAutoFit/>
          </a:bodyPr>
          <a:lstStyle/>
          <a:p>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CHINET</a:t>
            </a:r>
            <a:r>
              <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rPr>
              <a:t>主动监测 </a:t>
            </a:r>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2023-2024</a:t>
            </a:r>
            <a:endPar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endParaRPr>
          </a:p>
        </p:txBody>
      </p:sp>
      <p:graphicFrame>
        <p:nvGraphicFramePr>
          <p:cNvPr id="5" name="表格 4">
            <a:extLst>
              <a:ext uri="{FF2B5EF4-FFF2-40B4-BE49-F238E27FC236}">
                <a16:creationId xmlns:a16="http://schemas.microsoft.com/office/drawing/2014/main" id="{05FC5B97-28F4-C20B-BFE5-312CF6843044}"/>
              </a:ext>
            </a:extLst>
          </p:cNvPr>
          <p:cNvGraphicFramePr>
            <a:graphicFrameLocks noGrp="1"/>
          </p:cNvGraphicFramePr>
          <p:nvPr>
            <p:extLst>
              <p:ext uri="{D42A27DB-BD31-4B8C-83A1-F6EECF244321}">
                <p14:modId xmlns:p14="http://schemas.microsoft.com/office/powerpoint/2010/main" val="1399299100"/>
              </p:ext>
            </p:extLst>
          </p:nvPr>
        </p:nvGraphicFramePr>
        <p:xfrm>
          <a:off x="695309" y="2348866"/>
          <a:ext cx="10861826" cy="3420431"/>
        </p:xfrm>
        <a:graphic>
          <a:graphicData uri="http://schemas.openxmlformats.org/drawingml/2006/table">
            <a:tbl>
              <a:tblPr firstRow="1" bandRow="1">
                <a:tableStyleId>{5C22544A-7EE6-4342-B048-85BDC9FD1C3A}</a:tableStyleId>
              </a:tblPr>
              <a:tblGrid>
                <a:gridCol w="2670943">
                  <a:extLst>
                    <a:ext uri="{9D8B030D-6E8A-4147-A177-3AD203B41FA5}">
                      <a16:colId xmlns:a16="http://schemas.microsoft.com/office/drawing/2014/main" val="1088289221"/>
                    </a:ext>
                  </a:extLst>
                </a:gridCol>
                <a:gridCol w="1602564">
                  <a:extLst>
                    <a:ext uri="{9D8B030D-6E8A-4147-A177-3AD203B41FA5}">
                      <a16:colId xmlns:a16="http://schemas.microsoft.com/office/drawing/2014/main" val="2500030809"/>
                    </a:ext>
                  </a:extLst>
                </a:gridCol>
                <a:gridCol w="1602564">
                  <a:extLst>
                    <a:ext uri="{9D8B030D-6E8A-4147-A177-3AD203B41FA5}">
                      <a16:colId xmlns:a16="http://schemas.microsoft.com/office/drawing/2014/main" val="1889174291"/>
                    </a:ext>
                  </a:extLst>
                </a:gridCol>
                <a:gridCol w="1246439">
                  <a:extLst>
                    <a:ext uri="{9D8B030D-6E8A-4147-A177-3AD203B41FA5}">
                      <a16:colId xmlns:a16="http://schemas.microsoft.com/office/drawing/2014/main" val="1563995650"/>
                    </a:ext>
                  </a:extLst>
                </a:gridCol>
                <a:gridCol w="1246439">
                  <a:extLst>
                    <a:ext uri="{9D8B030D-6E8A-4147-A177-3AD203B41FA5}">
                      <a16:colId xmlns:a16="http://schemas.microsoft.com/office/drawing/2014/main" val="1203315913"/>
                    </a:ext>
                  </a:extLst>
                </a:gridCol>
                <a:gridCol w="1246439">
                  <a:extLst>
                    <a:ext uri="{9D8B030D-6E8A-4147-A177-3AD203B41FA5}">
                      <a16:colId xmlns:a16="http://schemas.microsoft.com/office/drawing/2014/main" val="1079382715"/>
                    </a:ext>
                  </a:extLst>
                </a:gridCol>
                <a:gridCol w="1246438">
                  <a:extLst>
                    <a:ext uri="{9D8B030D-6E8A-4147-A177-3AD203B41FA5}">
                      <a16:colId xmlns:a16="http://schemas.microsoft.com/office/drawing/2014/main" val="1990288172"/>
                    </a:ext>
                  </a:extLst>
                </a:gridCol>
              </a:tblGrid>
              <a:tr h="488633">
                <a:tc>
                  <a:txBody>
                    <a:bodyPr/>
                    <a:lstStyle/>
                    <a:p>
                      <a:pPr algn="l">
                        <a:lnSpc>
                          <a:spcPct val="100000"/>
                        </a:lnSpc>
                        <a:spcAft>
                          <a:spcPts val="0"/>
                        </a:spcAft>
                      </a:pPr>
                      <a:r>
                        <a:rPr lang="zh-CN" altLang="en-US"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抗菌药物</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altLang="en-US"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株数</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范围</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6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a:t>
                      </a:r>
                      <a:endParaRPr lang="zh-CN" sz="16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6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90</a:t>
                      </a:r>
                      <a:endParaRPr lang="zh-CN" sz="16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耐药率</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敏感率</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extLst>
                  <a:ext uri="{0D108BD9-81ED-4DB2-BD59-A6C34878D82A}">
                    <a16:rowId xmlns:a16="http://schemas.microsoft.com/office/drawing/2014/main" val="3452744495"/>
                  </a:ext>
                </a:extLst>
              </a:tr>
              <a:tr h="488633">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黏菌素</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904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&lt;=0.125 - &gt;8</a:t>
                      </a:r>
                    </a:p>
                  </a:txBody>
                  <a:tcPr marL="9525" marR="9525" marT="9525" marB="0" anchor="c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3.9 </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96.1 </a:t>
                      </a:r>
                    </a:p>
                  </a:txBody>
                  <a:tcPr marL="9525" marR="9525" marT="9525" marB="0" anchor="ctr">
                    <a:noFill/>
                  </a:tcPr>
                </a:tc>
                <a:extLst>
                  <a:ext uri="{0D108BD9-81ED-4DB2-BD59-A6C34878D82A}">
                    <a16:rowId xmlns:a16="http://schemas.microsoft.com/office/drawing/2014/main" val="2654119089"/>
                  </a:ext>
                </a:extLst>
              </a:tr>
              <a:tr h="488633">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头孢他啶</a:t>
                      </a:r>
                      <a:r>
                        <a:rPr 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904</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0.125</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4.3 </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95.7 </a:t>
                      </a:r>
                    </a:p>
                  </a:txBody>
                  <a:tcPr marL="9525" marR="9525" marT="9525" marB="0" anchor="ctr">
                    <a:solidFill>
                      <a:schemeClr val="bg1">
                        <a:lumMod val="95000"/>
                      </a:schemeClr>
                    </a:solidFill>
                  </a:tcPr>
                </a:tc>
                <a:extLst>
                  <a:ext uri="{0D108BD9-81ED-4DB2-BD59-A6C34878D82A}">
                    <a16:rowId xmlns:a16="http://schemas.microsoft.com/office/drawing/2014/main" val="2679891163"/>
                  </a:ext>
                </a:extLst>
              </a:tr>
              <a:tr h="488633">
                <a:tc>
                  <a:txBody>
                    <a:bodyPr/>
                    <a:lstStyle/>
                    <a:p>
                      <a:pPr algn="l">
                        <a:spcAft>
                          <a:spcPts val="0"/>
                        </a:spcAft>
                      </a:pPr>
                      <a:r>
                        <a:rPr lang="zh-CN" alt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亚胺培南</a:t>
                      </a:r>
                      <a:r>
                        <a:rPr lang="en-US"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alt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瑞来巴坦</a:t>
                      </a:r>
                    </a:p>
                  </a:txBody>
                  <a:tcPr marL="68580" marR="68580" marT="0" marB="0" anchor="c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304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&lt;=0.06 - &gt;64</a:t>
                      </a:r>
                    </a:p>
                  </a:txBody>
                  <a:tcPr marL="9525" marR="9525" marT="9525" marB="0" anchor="c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0.125</a:t>
                      </a:r>
                    </a:p>
                  </a:txBody>
                  <a:tcPr marL="9525" marR="9525" marT="9525" marB="0" anchor="c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3.6 </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96.0 </a:t>
                      </a:r>
                    </a:p>
                  </a:txBody>
                  <a:tcPr marL="9525" marR="9525" marT="9525" marB="0" anchor="ctr">
                    <a:noFill/>
                  </a:tcPr>
                </a:tc>
                <a:extLst>
                  <a:ext uri="{0D108BD9-81ED-4DB2-BD59-A6C34878D82A}">
                    <a16:rowId xmlns:a16="http://schemas.microsoft.com/office/drawing/2014/main" val="1662239685"/>
                  </a:ext>
                </a:extLst>
              </a:tr>
              <a:tr h="488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美罗培南</a:t>
                      </a:r>
                      <a:r>
                        <a:rPr lang="en-US"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韦博巴坦</a:t>
                      </a:r>
                      <a:endParaRPr lang="zh-CN" alt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904</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a:t>
                      </a:r>
                    </a:p>
                  </a:txBody>
                  <a:tcPr marL="9525" marR="9525" marT="9525" marB="0" anchor="c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5.2 </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94.0 </a:t>
                      </a:r>
                    </a:p>
                  </a:txBody>
                  <a:tcPr marL="9525" marR="9525" marT="9525" marB="0" anchor="ctr">
                    <a:solidFill>
                      <a:schemeClr val="bg1">
                        <a:lumMod val="95000"/>
                      </a:schemeClr>
                    </a:solidFill>
                  </a:tcPr>
                </a:tc>
                <a:extLst>
                  <a:ext uri="{0D108BD9-81ED-4DB2-BD59-A6C34878D82A}">
                    <a16:rowId xmlns:a16="http://schemas.microsoft.com/office/drawing/2014/main" val="2371755570"/>
                  </a:ext>
                </a:extLst>
              </a:tr>
              <a:tr h="488633">
                <a:tc>
                  <a:txBody>
                    <a:bodyPr/>
                    <a:lstStyle/>
                    <a:p>
                      <a:pPr algn="l">
                        <a:spcAft>
                          <a:spcPts val="0"/>
                        </a:spcAft>
                      </a:pPr>
                      <a:r>
                        <a:rPr lang="zh-CN"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氨曲南</a:t>
                      </a:r>
                      <a:r>
                        <a:rPr lang="en-US"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904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0.06</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0.9 </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99.1 </a:t>
                      </a:r>
                    </a:p>
                  </a:txBody>
                  <a:tcPr marL="9525" marR="9525" marT="9525" marB="0" anchor="ctr">
                    <a:noFill/>
                  </a:tcPr>
                </a:tc>
                <a:extLst>
                  <a:ext uri="{0D108BD9-81ED-4DB2-BD59-A6C34878D82A}">
                    <a16:rowId xmlns:a16="http://schemas.microsoft.com/office/drawing/2014/main" val="1375034397"/>
                  </a:ext>
                </a:extLst>
              </a:tr>
              <a:tr h="488633">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依拉环素</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904</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&lt;=0.06 - 16</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3.6</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96.4 </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0770469"/>
                  </a:ext>
                </a:extLst>
              </a:tr>
            </a:tbl>
          </a:graphicData>
        </a:graphic>
      </p:graphicFrame>
      <p:sp>
        <p:nvSpPr>
          <p:cNvPr id="9" name="内容占位符 8">
            <a:extLst>
              <a:ext uri="{FF2B5EF4-FFF2-40B4-BE49-F238E27FC236}">
                <a16:creationId xmlns:a16="http://schemas.microsoft.com/office/drawing/2014/main" id="{4BDA2701-2D89-03E8-A6AC-A2C85BF84431}"/>
              </a:ext>
            </a:extLst>
          </p:cNvPr>
          <p:cNvSpPr>
            <a:spLocks noGrp="1"/>
          </p:cNvSpPr>
          <p:nvPr>
            <p:ph idx="1"/>
          </p:nvPr>
        </p:nvSpPr>
        <p:spPr>
          <a:xfrm>
            <a:off x="563622" y="908675"/>
            <a:ext cx="11125200" cy="1318385"/>
          </a:xfrm>
        </p:spPr>
        <p:txBody>
          <a:bodyPr/>
          <a:lstStyle/>
          <a:p>
            <a:pPr>
              <a:lnSpc>
                <a:spcPct val="150000"/>
              </a:lnSpc>
            </a:pPr>
            <a:r>
              <a:rPr lang="en-US" altLang="zh-CN" sz="1800" dirty="0">
                <a:solidFill>
                  <a:schemeClr val="bg2"/>
                </a:solidFill>
                <a:ea typeface="Calibri" panose="020F0502020204030204" pitchFamily="34" charset="0"/>
                <a:cs typeface="Calibri" panose="020F0502020204030204" pitchFamily="34" charset="0"/>
              </a:rPr>
              <a:t>CHINET</a:t>
            </a:r>
            <a:r>
              <a:rPr lang="zh-CN" altLang="en-US" sz="1800" dirty="0">
                <a:solidFill>
                  <a:schemeClr val="bg2"/>
                </a:solidFill>
                <a:ea typeface="微软雅黑" panose="020B0503020204020204" pitchFamily="34" charset="-122"/>
                <a:cs typeface="Calibri" panose="020F0502020204030204" pitchFamily="34" charset="0"/>
              </a:rPr>
              <a:t>监测网每年定期收集菌株，采用标准的</a:t>
            </a:r>
            <a:r>
              <a:rPr lang="zh-CN" altLang="en-US" sz="1800" b="1" dirty="0">
                <a:solidFill>
                  <a:srgbClr val="000000"/>
                </a:solidFill>
                <a:ea typeface="微软雅黑" panose="020B0503020204020204" pitchFamily="34" charset="-122"/>
                <a:cs typeface="Calibri" panose="020F0502020204030204" pitchFamily="34" charset="0"/>
              </a:rPr>
              <a:t>肉汤微量稀释法</a:t>
            </a:r>
            <a:r>
              <a:rPr lang="zh-CN" altLang="en-US" sz="1800" dirty="0">
                <a:solidFill>
                  <a:schemeClr val="bg2"/>
                </a:solidFill>
                <a:ea typeface="微软雅黑" panose="020B0503020204020204" pitchFamily="34" charset="-122"/>
                <a:cs typeface="Calibri" panose="020F0502020204030204" pitchFamily="34" charset="0"/>
              </a:rPr>
              <a:t>测定细菌对抗菌药物的敏感性，包括抗菌新药，补充和完善常规耐药监测数据。</a:t>
            </a:r>
            <a:endParaRPr lang="en-US" altLang="zh-CN" sz="1800" dirty="0">
              <a:solidFill>
                <a:schemeClr val="bg2"/>
              </a:solidFill>
              <a:ea typeface="微软雅黑" panose="020B0503020204020204" pitchFamily="34" charset="-122"/>
              <a:cs typeface="Calibri" panose="020F0502020204030204" pitchFamily="34" charset="0"/>
            </a:endParaRPr>
          </a:p>
          <a:p>
            <a:pPr>
              <a:lnSpc>
                <a:spcPct val="150000"/>
              </a:lnSpc>
            </a:pPr>
            <a:r>
              <a:rPr lang="zh-CN" altLang="en-US" sz="1800" dirty="0">
                <a:solidFill>
                  <a:schemeClr val="bg2"/>
                </a:solidFill>
                <a:ea typeface="微软雅黑" panose="020B0503020204020204" pitchFamily="34" charset="-122"/>
                <a:cs typeface="Calibri" panose="020F0502020204030204" pitchFamily="34" charset="0"/>
              </a:rPr>
              <a:t>肺炎克雷伯菌对亚胺培南和美罗培南的耐药率分别为</a:t>
            </a:r>
            <a:r>
              <a:rPr lang="en-US" altLang="zh-CN" sz="1800" dirty="0">
                <a:solidFill>
                  <a:schemeClr val="bg2"/>
                </a:solidFill>
                <a:ea typeface="微软雅黑" panose="020B0503020204020204" pitchFamily="34" charset="-122"/>
                <a:cs typeface="Calibri" panose="020F0502020204030204" pitchFamily="34" charset="0"/>
              </a:rPr>
              <a:t>15.3%</a:t>
            </a:r>
            <a:r>
              <a:rPr lang="zh-CN" altLang="en-US" sz="1800" dirty="0">
                <a:solidFill>
                  <a:schemeClr val="bg2"/>
                </a:solidFill>
                <a:ea typeface="微软雅黑" panose="020B0503020204020204" pitchFamily="34" charset="-122"/>
                <a:cs typeface="Calibri" panose="020F0502020204030204" pitchFamily="34" charset="0"/>
              </a:rPr>
              <a:t>和</a:t>
            </a:r>
            <a:r>
              <a:rPr lang="en-US" altLang="zh-CN" sz="1800" dirty="0">
                <a:solidFill>
                  <a:schemeClr val="bg2"/>
                </a:solidFill>
                <a:ea typeface="微软雅黑" panose="020B0503020204020204" pitchFamily="34" charset="-122"/>
                <a:cs typeface="Calibri" panose="020F0502020204030204" pitchFamily="34" charset="0"/>
              </a:rPr>
              <a:t>15.4%</a:t>
            </a:r>
            <a:r>
              <a:rPr lang="zh-CN" altLang="en-US" sz="1800" dirty="0">
                <a:solidFill>
                  <a:schemeClr val="bg2"/>
                </a:solidFill>
                <a:ea typeface="微软雅黑" panose="020B0503020204020204" pitchFamily="34" charset="-122"/>
                <a:cs typeface="Calibri" panose="020F0502020204030204" pitchFamily="34" charset="0"/>
              </a:rPr>
              <a:t>。</a:t>
            </a:r>
            <a:endParaRPr lang="en-US" altLang="zh-CN" sz="1800" dirty="0">
              <a:solidFill>
                <a:schemeClr val="bg2"/>
              </a:solidFill>
              <a:ea typeface="微软雅黑" panose="020B0503020204020204" pitchFamily="34" charset="-122"/>
              <a:cs typeface="Calibri" panose="020F0502020204030204" pitchFamily="34" charset="0"/>
            </a:endParaRPr>
          </a:p>
        </p:txBody>
      </p:sp>
      <p:sp>
        <p:nvSpPr>
          <p:cNvPr id="4" name="文本框 3">
            <a:extLst>
              <a:ext uri="{FF2B5EF4-FFF2-40B4-BE49-F238E27FC236}">
                <a16:creationId xmlns:a16="http://schemas.microsoft.com/office/drawing/2014/main" id="{3589427A-7C31-822A-14BB-F38C0EF672E3}"/>
              </a:ext>
            </a:extLst>
          </p:cNvPr>
          <p:cNvSpPr txBox="1"/>
          <p:nvPr/>
        </p:nvSpPr>
        <p:spPr>
          <a:xfrm>
            <a:off x="720334" y="5854779"/>
            <a:ext cx="6095144" cy="369332"/>
          </a:xfrm>
          <a:prstGeom prst="rect">
            <a:avLst/>
          </a:prstGeom>
          <a:noFill/>
        </p:spPr>
        <p:txBody>
          <a:bodyPr wrap="square">
            <a:spAutoFit/>
          </a:bodyPr>
          <a:lstStyle/>
          <a:p>
            <a:r>
              <a:rPr kumimoji="0" lang="zh-CN" altLang="en-US"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 </a:t>
            </a:r>
            <a:r>
              <a:rPr kumimoji="0" lang="zh-CN" altLang="en-US"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非敏感率</a:t>
            </a:r>
            <a:endParaRPr lang="zh-CN" altLang="en-US" sz="1800" dirty="0"/>
          </a:p>
        </p:txBody>
      </p:sp>
    </p:spTree>
    <p:extLst>
      <p:ext uri="{BB962C8B-B14F-4D97-AF65-F5344CB8AC3E}">
        <p14:creationId xmlns:p14="http://schemas.microsoft.com/office/powerpoint/2010/main" val="2194821246"/>
      </p:ext>
    </p:extLst>
  </p:cSld>
  <p:clrMapOvr>
    <a:masterClrMapping/>
  </p:clrMapOvr>
  <p:transition spd="slow">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7DAA78-842A-889F-B8F1-22640B19F5F8}"/>
              </a:ext>
            </a:extLst>
          </p:cNvPr>
          <p:cNvSpPr>
            <a:spLocks noGrp="1"/>
          </p:cNvSpPr>
          <p:nvPr>
            <p:ph type="title"/>
          </p:nvPr>
        </p:nvSpPr>
        <p:spPr>
          <a:xfrm>
            <a:off x="2135494" y="204323"/>
            <a:ext cx="9721242" cy="540069"/>
          </a:xfrm>
        </p:spPr>
        <p:txBody>
          <a:bodyPr/>
          <a:lstStyle/>
          <a:p>
            <a:r>
              <a:rPr lang="zh-CN" altLang="en-US" sz="2100" b="1" dirty="0"/>
              <a:t>产</a:t>
            </a:r>
            <a:r>
              <a:rPr lang="en-US" altLang="zh-CN" sz="2100" b="1" dirty="0"/>
              <a:t>KPC</a:t>
            </a:r>
            <a:r>
              <a:rPr lang="zh-CN" altLang="en-US" sz="2100" b="1" dirty="0"/>
              <a:t>或金属酶肺炎克雷伯菌对头孢他啶</a:t>
            </a:r>
            <a:r>
              <a:rPr lang="en-US" altLang="zh-CN" sz="2100" b="1" dirty="0"/>
              <a:t>-</a:t>
            </a:r>
            <a:r>
              <a:rPr lang="zh-CN" altLang="en-US" sz="2100" b="1" dirty="0"/>
              <a:t>阿维巴坦和氨曲南</a:t>
            </a:r>
            <a:r>
              <a:rPr lang="en-US" altLang="zh-CN" sz="2100" b="1" dirty="0"/>
              <a:t>-</a:t>
            </a:r>
            <a:r>
              <a:rPr lang="zh-CN" altLang="en-US" sz="2100" b="1" dirty="0"/>
              <a:t>阿维巴坦的敏感性</a:t>
            </a:r>
          </a:p>
        </p:txBody>
      </p:sp>
      <p:graphicFrame>
        <p:nvGraphicFramePr>
          <p:cNvPr id="6" name="内容占位符 5">
            <a:extLst>
              <a:ext uri="{FF2B5EF4-FFF2-40B4-BE49-F238E27FC236}">
                <a16:creationId xmlns:a16="http://schemas.microsoft.com/office/drawing/2014/main" id="{0CCB8978-C199-5948-6F3D-75EA60E7F165}"/>
              </a:ext>
            </a:extLst>
          </p:cNvPr>
          <p:cNvGraphicFramePr>
            <a:graphicFrameLocks noGrp="1"/>
          </p:cNvGraphicFramePr>
          <p:nvPr>
            <p:ph idx="1"/>
            <p:extLst>
              <p:ext uri="{D42A27DB-BD31-4B8C-83A1-F6EECF244321}">
                <p14:modId xmlns:p14="http://schemas.microsoft.com/office/powerpoint/2010/main" val="898815919"/>
              </p:ext>
            </p:extLst>
          </p:nvPr>
        </p:nvGraphicFramePr>
        <p:xfrm>
          <a:off x="335264" y="1464090"/>
          <a:ext cx="5750298" cy="3060391"/>
        </p:xfrm>
        <a:graphic>
          <a:graphicData uri="http://schemas.openxmlformats.org/drawingml/2006/chart">
            <c:chart xmlns:c="http://schemas.openxmlformats.org/drawingml/2006/chart" xmlns:r="http://schemas.openxmlformats.org/officeDocument/2006/relationships" r:id="rId2"/>
          </a:graphicData>
        </a:graphic>
      </p:graphicFrame>
      <p:sp>
        <p:nvSpPr>
          <p:cNvPr id="8" name="文本框 7">
            <a:extLst>
              <a:ext uri="{FF2B5EF4-FFF2-40B4-BE49-F238E27FC236}">
                <a16:creationId xmlns:a16="http://schemas.microsoft.com/office/drawing/2014/main" id="{8343DF5C-5D7A-AEB6-5C8E-B062502CCEA5}"/>
              </a:ext>
            </a:extLst>
          </p:cNvPr>
          <p:cNvSpPr txBox="1"/>
          <p:nvPr/>
        </p:nvSpPr>
        <p:spPr>
          <a:xfrm>
            <a:off x="962633" y="1206753"/>
            <a:ext cx="5504685" cy="307777"/>
          </a:xfrm>
          <a:prstGeom prst="rect">
            <a:avLst/>
          </a:prstGeom>
          <a:noFill/>
        </p:spPr>
        <p:txBody>
          <a:bodyPr wrap="square">
            <a:spAutoFit/>
          </a:bodyPr>
          <a:lstStyle/>
          <a:p>
            <a:pPr algn="ctr" rtl="0">
              <a:defRPr sz="1862" b="1" i="0" u="none" strike="noStrike" kern="1200" spc="0" baseline="0">
                <a:solidFill>
                  <a:srgbClr val="1C1C1C"/>
                </a:solidFill>
                <a:latin typeface="Calibri" panose="020F0502020204030204" pitchFamily="34" charset="0"/>
                <a:ea typeface="Calibri" panose="020F0502020204030204" pitchFamily="34" charset="0"/>
                <a:cs typeface="Calibri" panose="020F0502020204030204" pitchFamily="34" charset="0"/>
              </a:defRPr>
            </a:pPr>
            <a:r>
              <a:rPr lang="zh-CN" altLang="en-US" sz="1400" b="1" dirty="0">
                <a:solidFill>
                  <a:schemeClr val="bg2"/>
                </a:solidFill>
                <a:latin typeface="微软雅黑" panose="020B0503020204020204" pitchFamily="34" charset="-122"/>
                <a:ea typeface="微软雅黑" panose="020B0503020204020204" pitchFamily="34" charset="-122"/>
                <a:cs typeface="Calibri" panose="020F0502020204030204" pitchFamily="34" charset="0"/>
              </a:rPr>
              <a:t>产</a:t>
            </a:r>
            <a:r>
              <a:rPr lang="en-US" altLang="zh-CN" sz="1400" b="1" dirty="0">
                <a:solidFill>
                  <a:schemeClr val="bg2"/>
                </a:solidFill>
                <a:latin typeface="微软雅黑" panose="020B0503020204020204" pitchFamily="34" charset="-122"/>
                <a:ea typeface="微软雅黑" panose="020B0503020204020204" pitchFamily="34" charset="-122"/>
                <a:cs typeface="Calibri" panose="020F0502020204030204" pitchFamily="34" charset="0"/>
              </a:rPr>
              <a:t>KPC</a:t>
            </a:r>
            <a:r>
              <a:rPr lang="zh-CN" altLang="en-US" sz="1400" b="1" dirty="0">
                <a:solidFill>
                  <a:schemeClr val="bg2"/>
                </a:solidFill>
                <a:latin typeface="微软雅黑" panose="020B0503020204020204" pitchFamily="34" charset="-122"/>
                <a:ea typeface="微软雅黑" panose="020B0503020204020204" pitchFamily="34" charset="-122"/>
                <a:cs typeface="Calibri" panose="020F0502020204030204" pitchFamily="34" charset="0"/>
              </a:rPr>
              <a:t>型碳青霉烯酶肺炎克雷伯菌</a:t>
            </a:r>
          </a:p>
        </p:txBody>
      </p:sp>
      <p:sp>
        <p:nvSpPr>
          <p:cNvPr id="10" name="文本框 9">
            <a:extLst>
              <a:ext uri="{FF2B5EF4-FFF2-40B4-BE49-F238E27FC236}">
                <a16:creationId xmlns:a16="http://schemas.microsoft.com/office/drawing/2014/main" id="{3CDB9050-315F-6B77-8D6E-A42641F7970A}"/>
              </a:ext>
            </a:extLst>
          </p:cNvPr>
          <p:cNvSpPr txBox="1"/>
          <p:nvPr/>
        </p:nvSpPr>
        <p:spPr>
          <a:xfrm>
            <a:off x="6723369" y="1206753"/>
            <a:ext cx="5133367" cy="307777"/>
          </a:xfrm>
          <a:prstGeom prst="rect">
            <a:avLst/>
          </a:prstGeom>
          <a:noFill/>
        </p:spPr>
        <p:txBody>
          <a:bodyPr wrap="square">
            <a:spAutoFit/>
          </a:bodyPr>
          <a:lstStyle/>
          <a:p>
            <a:pPr algn="ctr" rtl="0">
              <a:defRPr sz="1862" b="1" i="0" u="none" strike="noStrike" kern="1200" spc="0" baseline="0">
                <a:solidFill>
                  <a:srgbClr val="1C1C1C"/>
                </a:solidFill>
                <a:latin typeface="Calibri" panose="020F0502020204030204" pitchFamily="34" charset="0"/>
                <a:ea typeface="Calibri" panose="020F0502020204030204" pitchFamily="34" charset="0"/>
                <a:cs typeface="Calibri" panose="020F0502020204030204" pitchFamily="34" charset="0"/>
              </a:defRPr>
            </a:pPr>
            <a:r>
              <a:rPr lang="zh-CN" altLang="en-US" sz="1400" b="1" dirty="0">
                <a:solidFill>
                  <a:schemeClr val="bg2"/>
                </a:solidFill>
                <a:latin typeface="微软雅黑" panose="020B0503020204020204" pitchFamily="34" charset="-122"/>
                <a:ea typeface="微软雅黑" panose="020B0503020204020204" pitchFamily="34" charset="-122"/>
                <a:cs typeface="Calibri" panose="020F0502020204030204" pitchFamily="34" charset="0"/>
              </a:rPr>
              <a:t>产金属</a:t>
            </a:r>
            <a:r>
              <a:rPr lang="en-US" altLang="zh-CN" sz="1400" b="1" dirty="0">
                <a:solidFill>
                  <a:schemeClr val="bg2"/>
                </a:solidFill>
                <a:latin typeface="微软雅黑" panose="020B0503020204020204" pitchFamily="34" charset="-122"/>
                <a:ea typeface="微软雅黑" panose="020B0503020204020204" pitchFamily="34" charset="-122"/>
                <a:cs typeface="Calibri" panose="020F0502020204030204" pitchFamily="34" charset="0"/>
              </a:rPr>
              <a:t>β-</a:t>
            </a:r>
            <a:r>
              <a:rPr lang="zh-CN" altLang="en-US" sz="1400" b="1" dirty="0">
                <a:solidFill>
                  <a:schemeClr val="bg2"/>
                </a:solidFill>
                <a:latin typeface="微软雅黑" panose="020B0503020204020204" pitchFamily="34" charset="-122"/>
                <a:ea typeface="微软雅黑" panose="020B0503020204020204" pitchFamily="34" charset="-122"/>
                <a:cs typeface="Calibri" panose="020F0502020204030204" pitchFamily="34" charset="0"/>
              </a:rPr>
              <a:t>内酰胺酶肺炎克雷伯菌</a:t>
            </a:r>
          </a:p>
        </p:txBody>
      </p:sp>
      <p:graphicFrame>
        <p:nvGraphicFramePr>
          <p:cNvPr id="12" name="内容占位符 5">
            <a:extLst>
              <a:ext uri="{FF2B5EF4-FFF2-40B4-BE49-F238E27FC236}">
                <a16:creationId xmlns:a16="http://schemas.microsoft.com/office/drawing/2014/main" id="{61A8742F-E96E-44BE-6D59-51D7A657AF9E}"/>
              </a:ext>
            </a:extLst>
          </p:cNvPr>
          <p:cNvGraphicFramePr>
            <a:graphicFrameLocks/>
          </p:cNvGraphicFramePr>
          <p:nvPr>
            <p:extLst>
              <p:ext uri="{D42A27DB-BD31-4B8C-83A1-F6EECF244321}">
                <p14:modId xmlns:p14="http://schemas.microsoft.com/office/powerpoint/2010/main" val="2065918092"/>
              </p:ext>
            </p:extLst>
          </p:nvPr>
        </p:nvGraphicFramePr>
        <p:xfrm>
          <a:off x="6191230" y="1464090"/>
          <a:ext cx="5750298" cy="3060391"/>
        </p:xfrm>
        <a:graphic>
          <a:graphicData uri="http://schemas.openxmlformats.org/drawingml/2006/chart">
            <c:chart xmlns:c="http://schemas.openxmlformats.org/drawingml/2006/chart" xmlns:r="http://schemas.openxmlformats.org/officeDocument/2006/relationships" r:id="rId3"/>
          </a:graphicData>
        </a:graphic>
      </p:graphicFrame>
      <p:sp>
        <p:nvSpPr>
          <p:cNvPr id="14" name="矩形: 圆角 2">
            <a:extLst>
              <a:ext uri="{FF2B5EF4-FFF2-40B4-BE49-F238E27FC236}">
                <a16:creationId xmlns:a16="http://schemas.microsoft.com/office/drawing/2014/main" id="{4095AA9D-B07A-FAA5-F960-E7B3E35FE5AB}"/>
              </a:ext>
            </a:extLst>
          </p:cNvPr>
          <p:cNvSpPr>
            <a:spLocks noChangeArrowheads="1"/>
          </p:cNvSpPr>
          <p:nvPr/>
        </p:nvSpPr>
        <p:spPr bwMode="auto">
          <a:xfrm>
            <a:off x="875333" y="4733155"/>
            <a:ext cx="10801379" cy="1347699"/>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marL="0" indent="0">
              <a:buNone/>
            </a:pPr>
            <a:r>
              <a:rPr lang="zh-CN" altLang="en-US" sz="1600" b="1" dirty="0">
                <a:solidFill>
                  <a:schemeClr val="bg2"/>
                </a:solidFill>
                <a:latin typeface="Calibri" panose="020F0502020204030204" pitchFamily="34" charset="0"/>
                <a:ea typeface="楷体" panose="02010609060101010101" pitchFamily="49" charset="-122"/>
                <a:cs typeface="Calibri" panose="020F0502020204030204" pitchFamily="34" charset="0"/>
              </a:rPr>
              <a:t>二代测序分析碳青霉烯酶基因：</a:t>
            </a:r>
            <a:endParaRPr lang="en-US" altLang="zh-CN" sz="1600" b="1" dirty="0">
              <a:solidFill>
                <a:schemeClr val="bg2"/>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rgbClr val="000000"/>
              </a:buClr>
              <a:buSzPct val="100000"/>
              <a:buFont typeface="Wingdings" panose="05000000000000000000" pitchFamily="2" charset="2"/>
              <a:buChar char="n"/>
            </a:pP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碳青霉烯类耐药大肠埃希菌：</a:t>
            </a:r>
            <a:r>
              <a:rPr lang="en-US" altLang="zh-CN" sz="1600" dirty="0">
                <a:solidFill>
                  <a:schemeClr val="bg2"/>
                </a:solidFill>
                <a:latin typeface="Calibri" panose="020F0502020204030204" pitchFamily="34" charset="0"/>
                <a:ea typeface="Calibri" panose="020F0502020204030204" pitchFamily="34" charset="0"/>
                <a:cs typeface="Calibri" panose="020F0502020204030204" pitchFamily="34" charset="0"/>
              </a:rPr>
              <a:t>KPC</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21.6%</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）、金属酶（</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78.4% </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endPar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endParaRPr>
          </a:p>
          <a:p>
            <a:pPr marL="342900" indent="-342900">
              <a:buClr>
                <a:srgbClr val="000000"/>
              </a:buClr>
              <a:buSzPct val="100000"/>
              <a:buFont typeface="Wingdings" panose="05000000000000000000" pitchFamily="2" charset="2"/>
              <a:buChar char="n"/>
            </a:pP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碳青霉烯类耐药肺炎克雷伯菌：</a:t>
            </a:r>
            <a:r>
              <a:rPr lang="en-US" altLang="zh-CN" sz="1600" dirty="0">
                <a:solidFill>
                  <a:schemeClr val="bg2"/>
                </a:solidFill>
                <a:latin typeface="Calibri" panose="020F0502020204030204" pitchFamily="34" charset="0"/>
                <a:ea typeface="Calibri" panose="020F0502020204030204" pitchFamily="34" charset="0"/>
                <a:cs typeface="Calibri" panose="020F0502020204030204" pitchFamily="34" charset="0"/>
              </a:rPr>
              <a:t>KPC</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85.8%</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）、金属酶（</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11.1 % </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r>
              <a:rPr lang="en-US" altLang="zh-CN" sz="1600" dirty="0">
                <a:solidFill>
                  <a:schemeClr val="bg2"/>
                </a:solidFill>
                <a:latin typeface="Calibri" panose="020F0502020204030204" pitchFamily="34" charset="0"/>
                <a:ea typeface="Calibri" panose="020F0502020204030204" pitchFamily="34" charset="0"/>
                <a:cs typeface="Calibri" panose="020F0502020204030204" pitchFamily="34" charset="0"/>
              </a:rPr>
              <a:t>OXA-48</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0.3 %</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）、双碳青霉烯酶（</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2.8%</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endPar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endParaRPr>
          </a:p>
          <a:p>
            <a:pPr marL="342900" indent="-342900">
              <a:buClr>
                <a:srgbClr val="000000"/>
              </a:buClr>
              <a:buSzPct val="100000"/>
              <a:buFont typeface="Wingdings" panose="05000000000000000000" pitchFamily="2" charset="2"/>
              <a:buChar char="n"/>
            </a:pP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碳青霉烯类耐药阴沟肠杆菌：</a:t>
            </a:r>
            <a:r>
              <a:rPr lang="en-US" altLang="zh-CN" sz="1600" dirty="0">
                <a:solidFill>
                  <a:schemeClr val="bg2"/>
                </a:solidFill>
                <a:latin typeface="Calibri" panose="020F0502020204030204" pitchFamily="34" charset="0"/>
                <a:ea typeface="Calibri" panose="020F0502020204030204" pitchFamily="34" charset="0"/>
                <a:cs typeface="Calibri" panose="020F0502020204030204" pitchFamily="34" charset="0"/>
              </a:rPr>
              <a:t>KPC</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10%</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）、金属酶（</a:t>
            </a:r>
            <a:r>
              <a:rPr lang="en-US" altLang="zh-CN" sz="1600" dirty="0">
                <a:solidFill>
                  <a:schemeClr val="bg2"/>
                </a:solidFill>
                <a:latin typeface="Calibri" panose="020F0502020204030204" pitchFamily="34" charset="0"/>
                <a:ea typeface="楷体" panose="02010609060101010101" pitchFamily="49" charset="-122"/>
                <a:cs typeface="Calibri" panose="020F0502020204030204" pitchFamily="34" charset="0"/>
              </a:rPr>
              <a:t>90% </a:t>
            </a:r>
            <a:r>
              <a:rPr lang="zh-CN" altLang="en-US" sz="1600" dirty="0">
                <a:solidFill>
                  <a:schemeClr val="bg2"/>
                </a:solidFill>
                <a:latin typeface="Calibri" panose="020F0502020204030204" pitchFamily="34" charset="0"/>
                <a:ea typeface="楷体" panose="02010609060101010101" pitchFamily="49" charset="-122"/>
                <a:cs typeface="Calibri" panose="020F0502020204030204" pitchFamily="34" charset="0"/>
              </a:rPr>
              <a:t>）</a:t>
            </a:r>
          </a:p>
        </p:txBody>
      </p:sp>
      <p:sp>
        <p:nvSpPr>
          <p:cNvPr id="15" name="文本框 14">
            <a:extLst>
              <a:ext uri="{FF2B5EF4-FFF2-40B4-BE49-F238E27FC236}">
                <a16:creationId xmlns:a16="http://schemas.microsoft.com/office/drawing/2014/main" id="{01916BE8-AC16-2B4F-A2C7-3BD1D23F0D84}"/>
              </a:ext>
            </a:extLst>
          </p:cNvPr>
          <p:cNvSpPr txBox="1"/>
          <p:nvPr/>
        </p:nvSpPr>
        <p:spPr>
          <a:xfrm>
            <a:off x="10195155" y="6437139"/>
            <a:ext cx="1813317" cy="307777"/>
          </a:xfrm>
          <a:prstGeom prst="rect">
            <a:avLst/>
          </a:prstGeom>
          <a:noFill/>
        </p:spPr>
        <p:txBody>
          <a:bodyPr wrap="none" rtlCol="0">
            <a:spAutoFit/>
          </a:bodyPr>
          <a:lstStyle/>
          <a:p>
            <a:r>
              <a:rPr lang="en-US" altLang="zh-CN" sz="1400" dirty="0">
                <a:solidFill>
                  <a:schemeClr val="bg1"/>
                </a:solidFill>
                <a:latin typeface="Calibri" panose="020F0502020204030204" pitchFamily="34" charset="0"/>
                <a:ea typeface="楷体" panose="02010609060101010101" pitchFamily="49" charset="-122"/>
                <a:cs typeface="Calibri" panose="020F0502020204030204" pitchFamily="34" charset="0"/>
              </a:rPr>
              <a:t>CHINET</a:t>
            </a:r>
            <a:r>
              <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rPr>
              <a:t>主动监测</a:t>
            </a:r>
            <a:r>
              <a:rPr lang="en-US" altLang="zh-CN" sz="1400" dirty="0">
                <a:solidFill>
                  <a:schemeClr val="bg1"/>
                </a:solidFill>
                <a:latin typeface="Calibri" panose="020F0502020204030204" pitchFamily="34" charset="0"/>
                <a:ea typeface="楷体" panose="02010609060101010101" pitchFamily="49" charset="-122"/>
                <a:cs typeface="Calibri" panose="020F0502020204030204" pitchFamily="34" charset="0"/>
              </a:rPr>
              <a:t>2023</a:t>
            </a:r>
            <a:endPar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endParaRPr>
          </a:p>
        </p:txBody>
      </p:sp>
      <p:sp>
        <p:nvSpPr>
          <p:cNvPr id="3" name="矩形: 圆角 2">
            <a:extLst>
              <a:ext uri="{FF2B5EF4-FFF2-40B4-BE49-F238E27FC236}">
                <a16:creationId xmlns:a16="http://schemas.microsoft.com/office/drawing/2014/main" id="{C5C9FF1B-F2C6-5299-A812-94D45A3F99C6}"/>
              </a:ext>
            </a:extLst>
          </p:cNvPr>
          <p:cNvSpPr>
            <a:spLocks noChangeArrowheads="1"/>
          </p:cNvSpPr>
          <p:nvPr/>
        </p:nvSpPr>
        <p:spPr bwMode="auto">
          <a:xfrm>
            <a:off x="3650896" y="1772755"/>
            <a:ext cx="2340299" cy="663822"/>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marL="0" indent="0" eaLnBrk="1" hangingPunct="1">
              <a:spcBef>
                <a:spcPct val="0"/>
              </a:spcBef>
              <a:buClrTx/>
              <a:buSzPct val="90000"/>
              <a:buNone/>
            </a:pPr>
            <a:r>
              <a:rPr lang="zh-CN" altLang="en-US" sz="1200" b="1" dirty="0">
                <a:solidFill>
                  <a:schemeClr val="bg2"/>
                </a:solidFill>
                <a:ea typeface="楷体" panose="02010609060101010101" pitchFamily="49" charset="-122"/>
              </a:rPr>
              <a:t>敏感率：</a:t>
            </a:r>
            <a:endParaRPr lang="en-US" altLang="zh-CN" sz="1200" b="1" dirty="0">
              <a:solidFill>
                <a:schemeClr val="bg2"/>
              </a:solidFill>
              <a:ea typeface="楷体" panose="02010609060101010101" pitchFamily="49" charset="-122"/>
            </a:endParaRPr>
          </a:p>
          <a:p>
            <a:pPr eaLnBrk="1" hangingPunct="1">
              <a:spcBef>
                <a:spcPct val="0"/>
              </a:spcBef>
              <a:buClrTx/>
              <a:buSzPct val="90000"/>
            </a:pPr>
            <a:r>
              <a:rPr lang="zh-CN" altLang="en-US" sz="1200" dirty="0">
                <a:solidFill>
                  <a:schemeClr val="bg2"/>
                </a:solidFill>
                <a:ea typeface="楷体" panose="02010609060101010101" pitchFamily="49" charset="-122"/>
              </a:rPr>
              <a:t>氨曲南</a:t>
            </a:r>
            <a:r>
              <a:rPr lang="en-US" altLang="zh-CN" sz="1200" dirty="0">
                <a:solidFill>
                  <a:schemeClr val="bg2"/>
                </a:solidFill>
                <a:ea typeface="楷体" panose="02010609060101010101" pitchFamily="49" charset="-122"/>
              </a:rPr>
              <a:t>-</a:t>
            </a:r>
            <a:r>
              <a:rPr lang="zh-CN" altLang="en-US" sz="1200" dirty="0">
                <a:solidFill>
                  <a:schemeClr val="bg2"/>
                </a:solidFill>
                <a:ea typeface="楷体" panose="02010609060101010101" pitchFamily="49" charset="-122"/>
              </a:rPr>
              <a:t>阿维巴坦：</a:t>
            </a:r>
            <a:r>
              <a:rPr lang="en-US" altLang="zh-CN" sz="1200" dirty="0">
                <a:solidFill>
                  <a:schemeClr val="bg2"/>
                </a:solidFill>
                <a:ea typeface="楷体" panose="02010609060101010101" pitchFamily="49" charset="-122"/>
              </a:rPr>
              <a:t>97%</a:t>
            </a:r>
          </a:p>
          <a:p>
            <a:pPr eaLnBrk="1" hangingPunct="1">
              <a:spcBef>
                <a:spcPct val="0"/>
              </a:spcBef>
              <a:buClrTx/>
              <a:buSzPct val="90000"/>
            </a:pPr>
            <a:r>
              <a:rPr lang="zh-CN" altLang="en-US" sz="1200" dirty="0">
                <a:solidFill>
                  <a:schemeClr val="bg2"/>
                </a:solidFill>
                <a:ea typeface="楷体" panose="02010609060101010101" pitchFamily="49" charset="-122"/>
              </a:rPr>
              <a:t>头孢他啶</a:t>
            </a:r>
            <a:r>
              <a:rPr lang="en-US" altLang="zh-CN" sz="1200" dirty="0">
                <a:solidFill>
                  <a:schemeClr val="bg2"/>
                </a:solidFill>
                <a:ea typeface="楷体" panose="02010609060101010101" pitchFamily="49" charset="-122"/>
              </a:rPr>
              <a:t>-</a:t>
            </a:r>
            <a:r>
              <a:rPr lang="zh-CN" altLang="en-US" sz="1200" dirty="0">
                <a:solidFill>
                  <a:schemeClr val="bg2"/>
                </a:solidFill>
                <a:ea typeface="楷体" panose="02010609060101010101" pitchFamily="49" charset="-122"/>
              </a:rPr>
              <a:t>阿维巴坦：</a:t>
            </a:r>
            <a:r>
              <a:rPr lang="en-US" altLang="zh-CN" sz="1200" dirty="0">
                <a:solidFill>
                  <a:schemeClr val="bg2"/>
                </a:solidFill>
                <a:ea typeface="楷体" panose="02010609060101010101" pitchFamily="49" charset="-122"/>
              </a:rPr>
              <a:t>98.7%</a:t>
            </a:r>
          </a:p>
        </p:txBody>
      </p:sp>
    </p:spTree>
    <p:extLst>
      <p:ext uri="{BB962C8B-B14F-4D97-AF65-F5344CB8AC3E}">
        <p14:creationId xmlns:p14="http://schemas.microsoft.com/office/powerpoint/2010/main" val="1527070460"/>
      </p:ext>
    </p:extLst>
  </p:cSld>
  <p:clrMapOvr>
    <a:masterClrMapping/>
  </p:clrMapOvr>
  <p:transition spd="slow">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a:extLst>
              <a:ext uri="{FF2B5EF4-FFF2-40B4-BE49-F238E27FC236}">
                <a16:creationId xmlns:a16="http://schemas.microsoft.com/office/drawing/2014/main" id="{96078585-4A3F-82F9-EEB4-EF76EED29463}"/>
              </a:ext>
            </a:extLst>
          </p:cNvPr>
          <p:cNvGraphicFramePr>
            <a:graphicFrameLocks/>
          </p:cNvGraphicFramePr>
          <p:nvPr>
            <p:extLst>
              <p:ext uri="{D42A27DB-BD31-4B8C-83A1-F6EECF244321}">
                <p14:modId xmlns:p14="http://schemas.microsoft.com/office/powerpoint/2010/main" val="357287808"/>
              </p:ext>
            </p:extLst>
          </p:nvPr>
        </p:nvGraphicFramePr>
        <p:xfrm>
          <a:off x="515287" y="1088700"/>
          <a:ext cx="10981403" cy="522066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78">
            <a:extLst>
              <a:ext uri="{FF2B5EF4-FFF2-40B4-BE49-F238E27FC236}">
                <a16:creationId xmlns:a16="http://schemas.microsoft.com/office/drawing/2014/main" id="{39DF0AA1-6D1D-116F-BDC5-6FBFAEC2A5F1}"/>
              </a:ext>
            </a:extLst>
          </p:cNvPr>
          <p:cNvSpPr>
            <a:spLocks noChangeArrowheads="1"/>
          </p:cNvSpPr>
          <p:nvPr/>
        </p:nvSpPr>
        <p:spPr bwMode="auto">
          <a:xfrm>
            <a:off x="2135188" y="368300"/>
            <a:ext cx="97218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8779</a:t>
            </a:r>
            <a:r>
              <a:rPr lang="zh-CN" altLang="en-US" sz="2400" b="1" dirty="0">
                <a:solidFill>
                  <a:srgbClr val="0000FF"/>
                </a:solidFill>
                <a:ea typeface="微软雅黑" panose="020B0503020204020204" pitchFamily="34" charset="-122"/>
                <a:cs typeface="Times New Roman" panose="02020603050405020304" pitchFamily="18" charset="0"/>
              </a:rPr>
              <a:t>株变形杆菌属对抗菌药的耐药率（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2" name="Text Box 5">
            <a:extLst>
              <a:ext uri="{FF2B5EF4-FFF2-40B4-BE49-F238E27FC236}">
                <a16:creationId xmlns:a16="http://schemas.microsoft.com/office/drawing/2014/main" id="{DE83329C-02E8-A360-DE7F-A3BC2E8E506D}"/>
              </a:ext>
            </a:extLst>
          </p:cNvPr>
          <p:cNvSpPr txBox="1">
            <a:spLocks noChangeArrowheads="1"/>
          </p:cNvSpPr>
          <p:nvPr/>
        </p:nvSpPr>
        <p:spPr bwMode="auto">
          <a:xfrm>
            <a:off x="515287" y="3054350"/>
            <a:ext cx="295275" cy="274638"/>
          </a:xfrm>
          <a:prstGeom prst="rect">
            <a:avLst/>
          </a:prstGeom>
          <a:noFill/>
          <a:ln>
            <a:noFill/>
          </a:ln>
          <a:effectLst/>
        </p:spPr>
        <p:txBody>
          <a:bodyPr wrap="none">
            <a:spAutoFit/>
          </a:bodyPr>
          <a:lstStyle/>
          <a:p>
            <a:pPr eaLnBrk="1" hangingPunct="1">
              <a:defRPr/>
            </a:pPr>
            <a:r>
              <a:rPr lang="en-US" altLang="zh-CN" sz="1200" dirty="0">
                <a:effectLst>
                  <a:outerShdw blurRad="38100" dist="38100" dir="2700000" algn="tl">
                    <a:srgbClr val="C0C0C0"/>
                  </a:outerShdw>
                </a:effectLst>
                <a:latin typeface="Calibri" panose="020F0502020204030204" pitchFamily="34" charset="0"/>
              </a:rPr>
              <a:t>%</a:t>
            </a:r>
          </a:p>
        </p:txBody>
      </p:sp>
      <p:sp>
        <p:nvSpPr>
          <p:cNvPr id="8" name="矩形: 圆角 2">
            <a:extLst>
              <a:ext uri="{FF2B5EF4-FFF2-40B4-BE49-F238E27FC236}">
                <a16:creationId xmlns:a16="http://schemas.microsoft.com/office/drawing/2014/main" id="{0E6FEBD6-7AEC-53A1-7009-5F834B64DCA7}"/>
              </a:ext>
            </a:extLst>
          </p:cNvPr>
          <p:cNvSpPr>
            <a:spLocks noChangeArrowheads="1"/>
          </p:cNvSpPr>
          <p:nvPr/>
        </p:nvSpPr>
        <p:spPr bwMode="auto">
          <a:xfrm>
            <a:off x="1424111" y="1466302"/>
            <a:ext cx="6652142" cy="1119029"/>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变形杆菌属对碳青霉烯类、酶抑制剂复合制剂（除外氨苄西林</a:t>
            </a:r>
            <a:r>
              <a:rPr lang="en-US" altLang="zh-CN" sz="1500" dirty="0">
                <a:solidFill>
                  <a:schemeClr val="bg2"/>
                </a:solidFill>
                <a:ea typeface="楷体" panose="02010609060101010101" pitchFamily="49" charset="-122"/>
              </a:rPr>
              <a:t>-</a:t>
            </a:r>
            <a:r>
              <a:rPr lang="zh-CN" altLang="en-US" sz="1500" dirty="0">
                <a:solidFill>
                  <a:schemeClr val="bg2"/>
                </a:solidFill>
                <a:ea typeface="楷体" panose="02010609060101010101" pitchFamily="49" charset="-122"/>
              </a:rPr>
              <a:t>舒巴坦）、阿米卡星、头孢西丁、头孢他啶和头孢吡肟高度敏感</a:t>
            </a:r>
            <a:endParaRPr lang="en-US" altLang="zh-CN" sz="1500" dirty="0">
              <a:solidFill>
                <a:schemeClr val="bg2"/>
              </a:solidFill>
              <a:ea typeface="楷体" panose="02010609060101010101" pitchFamily="49" charset="-122"/>
            </a:endParaRP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变形杆菌属对头孢曲松的耐药率为</a:t>
            </a:r>
            <a:r>
              <a:rPr lang="en-US" altLang="zh-CN" sz="1500" dirty="0">
                <a:solidFill>
                  <a:schemeClr val="bg2"/>
                </a:solidFill>
                <a:ea typeface="楷体" panose="02010609060101010101" pitchFamily="49" charset="-122"/>
              </a:rPr>
              <a:t>32.4%</a:t>
            </a:r>
            <a:endParaRPr lang="zh-CN" altLang="en-US" sz="1500" dirty="0">
              <a:solidFill>
                <a:schemeClr val="bg2"/>
              </a:solidFill>
              <a:ea typeface="楷体" panose="02010609060101010101" pitchFamily="49" charset="-122"/>
            </a:endParaRPr>
          </a:p>
        </p:txBody>
      </p:sp>
    </p:spTree>
    <p:extLst>
      <p:ext uri="{BB962C8B-B14F-4D97-AF65-F5344CB8AC3E}">
        <p14:creationId xmlns:p14="http://schemas.microsoft.com/office/powerpoint/2010/main" val="3689112869"/>
      </p:ext>
    </p:extLst>
  </p:cSld>
  <p:clrMapOvr>
    <a:masterClrMapping/>
  </p:clrMapOvr>
  <p:transition spd="slow">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a:extLst>
              <a:ext uri="{FF2B5EF4-FFF2-40B4-BE49-F238E27FC236}">
                <a16:creationId xmlns:a16="http://schemas.microsoft.com/office/drawing/2014/main" id="{E51694FA-957C-6EF5-8C02-9D71AA0E8D99}"/>
              </a:ext>
            </a:extLst>
          </p:cNvPr>
          <p:cNvGraphicFramePr>
            <a:graphicFrameLocks/>
          </p:cNvGraphicFramePr>
          <p:nvPr>
            <p:extLst>
              <p:ext uri="{D42A27DB-BD31-4B8C-83A1-F6EECF244321}">
                <p14:modId xmlns:p14="http://schemas.microsoft.com/office/powerpoint/2010/main" val="564867853"/>
              </p:ext>
            </p:extLst>
          </p:nvPr>
        </p:nvGraphicFramePr>
        <p:xfrm>
          <a:off x="642767" y="1088702"/>
          <a:ext cx="10853908" cy="504064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5">
            <a:extLst>
              <a:ext uri="{FF2B5EF4-FFF2-40B4-BE49-F238E27FC236}">
                <a16:creationId xmlns:a16="http://schemas.microsoft.com/office/drawing/2014/main" id="{8B3E71DA-E9A6-1B52-D421-CFDA9E40A307}"/>
              </a:ext>
            </a:extLst>
          </p:cNvPr>
          <p:cNvSpPr txBox="1">
            <a:spLocks noChangeArrowheads="1"/>
          </p:cNvSpPr>
          <p:nvPr/>
        </p:nvSpPr>
        <p:spPr bwMode="auto">
          <a:xfrm>
            <a:off x="400050" y="2888931"/>
            <a:ext cx="295275" cy="274638"/>
          </a:xfrm>
          <a:prstGeom prst="rect">
            <a:avLst/>
          </a:prstGeom>
          <a:noFill/>
          <a:ln>
            <a:noFill/>
          </a:ln>
          <a:effectLst/>
        </p:spPr>
        <p:txBody>
          <a:bodyPr wrap="none">
            <a:spAutoFit/>
          </a:bodyPr>
          <a:lstStyle/>
          <a:p>
            <a:pPr eaLnBrk="1" hangingPunct="1">
              <a:defRPr/>
            </a:pPr>
            <a:r>
              <a:rPr lang="en-US" altLang="zh-CN" sz="1200" b="1" dirty="0">
                <a:effectLst>
                  <a:outerShdw blurRad="38100" dist="38100" dir="2700000" algn="tl">
                    <a:srgbClr val="C0C0C0"/>
                  </a:outerShdw>
                </a:effectLst>
                <a:latin typeface="Calibri" panose="020F0502020204030204" pitchFamily="34" charset="0"/>
              </a:rPr>
              <a:t>%</a:t>
            </a:r>
          </a:p>
        </p:txBody>
      </p:sp>
      <p:sp>
        <p:nvSpPr>
          <p:cNvPr id="8" name="Rectangle 4">
            <a:extLst>
              <a:ext uri="{FF2B5EF4-FFF2-40B4-BE49-F238E27FC236}">
                <a16:creationId xmlns:a16="http://schemas.microsoft.com/office/drawing/2014/main" id="{10728279-A315-C818-A779-CB31F96BCA59}"/>
              </a:ext>
            </a:extLst>
          </p:cNvPr>
          <p:cNvSpPr>
            <a:spLocks noChangeArrowheads="1"/>
          </p:cNvSpPr>
          <p:nvPr/>
        </p:nvSpPr>
        <p:spPr bwMode="auto">
          <a:xfrm>
            <a:off x="3035609" y="380913"/>
            <a:ext cx="810101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15935</a:t>
            </a:r>
            <a:r>
              <a:rPr lang="zh-CN" altLang="en-US" sz="2400" b="1" dirty="0">
                <a:solidFill>
                  <a:srgbClr val="0000FF"/>
                </a:solidFill>
                <a:ea typeface="微软雅黑" panose="020B0503020204020204" pitchFamily="34" charset="-122"/>
                <a:cs typeface="Times New Roman" panose="02020603050405020304" pitchFamily="18" charset="0"/>
              </a:rPr>
              <a:t>株肠杆菌属细菌对抗菌药的耐药率（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6" name="矩形: 圆角 2">
            <a:extLst>
              <a:ext uri="{FF2B5EF4-FFF2-40B4-BE49-F238E27FC236}">
                <a16:creationId xmlns:a16="http://schemas.microsoft.com/office/drawing/2014/main" id="{E3AF6002-B607-0293-DAE9-0240916E3129}"/>
              </a:ext>
            </a:extLst>
          </p:cNvPr>
          <p:cNvSpPr>
            <a:spLocks noChangeArrowheads="1"/>
          </p:cNvSpPr>
          <p:nvPr/>
        </p:nvSpPr>
        <p:spPr bwMode="auto">
          <a:xfrm>
            <a:off x="1415402" y="1589880"/>
            <a:ext cx="7200920" cy="1048818"/>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肠杆菌属对阿米卡星、多黏菌素、替加环素、亚胺培南和美罗培南等高度敏感</a:t>
            </a:r>
            <a:endParaRPr lang="en-US" altLang="zh-CN" sz="1500" dirty="0">
              <a:solidFill>
                <a:schemeClr val="bg2"/>
              </a:solidFill>
              <a:ea typeface="楷体" panose="02010609060101010101" pitchFamily="49" charset="-122"/>
            </a:endParaRP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肠杆菌属对碳青霉烯类的耐药率范围为</a:t>
            </a:r>
            <a:r>
              <a:rPr lang="en-US" altLang="zh-CN" sz="1500" dirty="0">
                <a:solidFill>
                  <a:schemeClr val="bg2"/>
                </a:solidFill>
                <a:ea typeface="楷体" panose="02010609060101010101" pitchFamily="49" charset="-122"/>
              </a:rPr>
              <a:t>8.6%-12%</a:t>
            </a: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肠杆菌属对头孢西丁的耐药率为</a:t>
            </a:r>
            <a:r>
              <a:rPr lang="en-US" altLang="zh-CN" sz="1500" dirty="0">
                <a:solidFill>
                  <a:schemeClr val="bg2"/>
                </a:solidFill>
                <a:ea typeface="楷体" panose="02010609060101010101" pitchFamily="49" charset="-122"/>
              </a:rPr>
              <a:t>92.5%</a:t>
            </a:r>
            <a:endParaRPr lang="zh-CN" altLang="en-US" sz="1500" dirty="0">
              <a:solidFill>
                <a:schemeClr val="bg2"/>
              </a:solidFill>
              <a:ea typeface="楷体" panose="02010609060101010101" pitchFamily="49" charset="-122"/>
            </a:endParaRPr>
          </a:p>
        </p:txBody>
      </p:sp>
    </p:spTree>
    <p:extLst>
      <p:ext uri="{BB962C8B-B14F-4D97-AF65-F5344CB8AC3E}">
        <p14:creationId xmlns:p14="http://schemas.microsoft.com/office/powerpoint/2010/main" val="468548527"/>
      </p:ext>
    </p:extLst>
  </p:cSld>
  <p:clrMapOvr>
    <a:masterClrMapping/>
  </p:clrMapOvr>
  <p:transition spd="slow">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5">
            <a:extLst>
              <a:ext uri="{FF2B5EF4-FFF2-40B4-BE49-F238E27FC236}">
                <a16:creationId xmlns:a16="http://schemas.microsoft.com/office/drawing/2014/main" id="{18889D3C-B472-5840-D4EB-8A625FF44821}"/>
              </a:ext>
            </a:extLst>
          </p:cNvPr>
          <p:cNvSpPr>
            <a:spLocks noGrp="1" noChangeArrowheads="1"/>
          </p:cNvSpPr>
          <p:nvPr>
            <p:ph type="title"/>
          </p:nvPr>
        </p:nvSpPr>
        <p:spPr>
          <a:xfrm>
            <a:off x="2316163" y="334963"/>
            <a:ext cx="9180512" cy="539750"/>
          </a:xfrm>
        </p:spPr>
        <p:txBody>
          <a:bodyPr/>
          <a:lstStyle/>
          <a:p>
            <a:pPr>
              <a:lnSpc>
                <a:spcPct val="150000"/>
              </a:lnSpc>
            </a:pPr>
            <a:r>
              <a:rPr lang="zh-CN" altLang="en-US" sz="2400" b="1" dirty="0"/>
              <a:t>肠杆菌属细菌对亚胺培南和美罗培南耐药变迁</a:t>
            </a:r>
            <a:r>
              <a:rPr lang="zh-CN" altLang="en-US" sz="2400" b="1" dirty="0">
                <a:cs typeface="Times New Roman" panose="02020603050405020304" pitchFamily="18" charset="0"/>
              </a:rPr>
              <a:t>（</a:t>
            </a:r>
            <a:r>
              <a:rPr lang="en-US" altLang="zh-CN" sz="2400" b="1" dirty="0">
                <a:cs typeface="Times New Roman" panose="02020603050405020304" pitchFamily="18" charset="0"/>
              </a:rPr>
              <a:t>2005-2024</a:t>
            </a:r>
            <a:r>
              <a:rPr lang="zh-CN" altLang="en-US" sz="2400" b="1" dirty="0">
                <a:cs typeface="Times New Roman" panose="02020603050405020304" pitchFamily="18" charset="0"/>
              </a:rPr>
              <a:t>）</a:t>
            </a:r>
            <a:endParaRPr lang="zh-CN" altLang="en-US" sz="2400" b="1" dirty="0"/>
          </a:p>
        </p:txBody>
      </p:sp>
      <p:sp>
        <p:nvSpPr>
          <p:cNvPr id="37890" name="文本框 5">
            <a:extLst>
              <a:ext uri="{FF2B5EF4-FFF2-40B4-BE49-F238E27FC236}">
                <a16:creationId xmlns:a16="http://schemas.microsoft.com/office/drawing/2014/main" id="{F87311C3-27D2-2507-32E4-3FB047982A87}"/>
              </a:ext>
            </a:extLst>
          </p:cNvPr>
          <p:cNvSpPr txBox="1">
            <a:spLocks noChangeArrowheads="1"/>
          </p:cNvSpPr>
          <p:nvPr/>
        </p:nvSpPr>
        <p:spPr bwMode="auto">
          <a:xfrm>
            <a:off x="8008938" y="6419850"/>
            <a:ext cx="4078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zh-CN" altLang="en-US" sz="1400">
                <a:solidFill>
                  <a:schemeClr val="bg1"/>
                </a:solidFill>
                <a:ea typeface="楷体" panose="02010609060101010101" pitchFamily="49" charset="-122"/>
                <a:cs typeface="Calibri" panose="020F0502020204030204" pitchFamily="34" charset="0"/>
              </a:rPr>
              <a:t>数据来源：</a:t>
            </a:r>
            <a:r>
              <a:rPr lang="en-US" altLang="zh-CN" sz="1400">
                <a:solidFill>
                  <a:schemeClr val="bg1"/>
                </a:solidFill>
                <a:ea typeface="楷体" panose="02010609060101010101" pitchFamily="49" charset="-122"/>
                <a:cs typeface="Calibri" panose="020F0502020204030204" pitchFamily="34" charset="0"/>
              </a:rPr>
              <a:t>http://www.chinets.com/Data/GermYear</a:t>
            </a:r>
            <a:endParaRPr lang="zh-CN" altLang="en-US" sz="1400">
              <a:solidFill>
                <a:schemeClr val="bg1"/>
              </a:solidFill>
              <a:ea typeface="楷体" panose="02010609060101010101" pitchFamily="49" charset="-122"/>
              <a:cs typeface="Calibri" panose="020F0502020204030204" pitchFamily="34" charset="0"/>
            </a:endParaRPr>
          </a:p>
        </p:txBody>
      </p:sp>
      <p:pic>
        <p:nvPicPr>
          <p:cNvPr id="3" name="图片 2">
            <a:extLst>
              <a:ext uri="{FF2B5EF4-FFF2-40B4-BE49-F238E27FC236}">
                <a16:creationId xmlns:a16="http://schemas.microsoft.com/office/drawing/2014/main" id="{FAB05875-F34D-1C48-1D70-B1783359D572}"/>
              </a:ext>
            </a:extLst>
          </p:cNvPr>
          <p:cNvPicPr>
            <a:picLocks noChangeAspect="1"/>
          </p:cNvPicPr>
          <p:nvPr/>
        </p:nvPicPr>
        <p:blipFill>
          <a:blip r:embed="rId2"/>
          <a:srcRect t="7743"/>
          <a:stretch/>
        </p:blipFill>
        <p:spPr>
          <a:xfrm>
            <a:off x="232394" y="1628770"/>
            <a:ext cx="11727212" cy="3780483"/>
          </a:xfrm>
          <a:prstGeom prst="rect">
            <a:avLst/>
          </a:prstGeom>
        </p:spPr>
      </p:pic>
    </p:spTree>
  </p:cSld>
  <p:clrMapOvr>
    <a:masterClrMapping/>
  </p:clrMapOvr>
  <p:transition spd="slow">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C20A0-7DDC-712F-490C-07BBAE7F047B}"/>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5966B9F9-EF5B-FE5D-6325-27A21C3817A4}"/>
              </a:ext>
            </a:extLst>
          </p:cNvPr>
          <p:cNvSpPr txBox="1">
            <a:spLocks noChangeArrowheads="1"/>
          </p:cNvSpPr>
          <p:nvPr/>
        </p:nvSpPr>
        <p:spPr bwMode="auto">
          <a:xfrm>
            <a:off x="2315517" y="368609"/>
            <a:ext cx="954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eaLnBrk="1" hangingPunct="1"/>
            <a:r>
              <a:rPr lang="zh-CN" altLang="en-US" sz="2400" b="1" kern="0" dirty="0">
                <a:cs typeface="Times New Roman" panose="02020603050405020304" pitchFamily="18" charset="0"/>
              </a:rPr>
              <a:t>阴沟肠杆菌对抗菌药物的敏感性（主动监测）</a:t>
            </a:r>
            <a:endParaRPr lang="en-US" altLang="zh-CN" sz="2400" b="1" kern="0" dirty="0">
              <a:cs typeface="Times New Roman" panose="02020603050405020304" pitchFamily="18" charset="0"/>
            </a:endParaRPr>
          </a:p>
        </p:txBody>
      </p:sp>
      <p:sp>
        <p:nvSpPr>
          <p:cNvPr id="3" name="文本框 2">
            <a:extLst>
              <a:ext uri="{FF2B5EF4-FFF2-40B4-BE49-F238E27FC236}">
                <a16:creationId xmlns:a16="http://schemas.microsoft.com/office/drawing/2014/main" id="{103D9499-77F8-DF4D-E505-FBEF99F5D927}"/>
              </a:ext>
            </a:extLst>
          </p:cNvPr>
          <p:cNvSpPr txBox="1"/>
          <p:nvPr/>
        </p:nvSpPr>
        <p:spPr>
          <a:xfrm>
            <a:off x="9832439" y="6431169"/>
            <a:ext cx="1853392" cy="307777"/>
          </a:xfrm>
          <a:prstGeom prst="rect">
            <a:avLst/>
          </a:prstGeom>
          <a:noFill/>
        </p:spPr>
        <p:txBody>
          <a:bodyPr wrap="none" rtlCol="0">
            <a:spAutoFit/>
          </a:bodyPr>
          <a:lstStyle/>
          <a:p>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CHINET</a:t>
            </a:r>
            <a:r>
              <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rPr>
              <a:t>主动监测 </a:t>
            </a:r>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2023</a:t>
            </a:r>
            <a:endPar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endParaRPr>
          </a:p>
        </p:txBody>
      </p:sp>
      <p:graphicFrame>
        <p:nvGraphicFramePr>
          <p:cNvPr id="5" name="表格 4">
            <a:extLst>
              <a:ext uri="{FF2B5EF4-FFF2-40B4-BE49-F238E27FC236}">
                <a16:creationId xmlns:a16="http://schemas.microsoft.com/office/drawing/2014/main" id="{DDAB64BC-E6B7-38D4-2DDA-AE71CD6604B9}"/>
              </a:ext>
            </a:extLst>
          </p:cNvPr>
          <p:cNvGraphicFramePr>
            <a:graphicFrameLocks noGrp="1"/>
          </p:cNvGraphicFramePr>
          <p:nvPr>
            <p:extLst>
              <p:ext uri="{D42A27DB-BD31-4B8C-83A1-F6EECF244321}">
                <p14:modId xmlns:p14="http://schemas.microsoft.com/office/powerpoint/2010/main" val="2422158549"/>
              </p:ext>
            </p:extLst>
          </p:nvPr>
        </p:nvGraphicFramePr>
        <p:xfrm>
          <a:off x="695309" y="2528885"/>
          <a:ext cx="10861826" cy="3600462"/>
        </p:xfrm>
        <a:graphic>
          <a:graphicData uri="http://schemas.openxmlformats.org/drawingml/2006/table">
            <a:tbl>
              <a:tblPr firstRow="1" bandRow="1">
                <a:tableStyleId>{5C22544A-7EE6-4342-B048-85BDC9FD1C3A}</a:tableStyleId>
              </a:tblPr>
              <a:tblGrid>
                <a:gridCol w="2670943">
                  <a:extLst>
                    <a:ext uri="{9D8B030D-6E8A-4147-A177-3AD203B41FA5}">
                      <a16:colId xmlns:a16="http://schemas.microsoft.com/office/drawing/2014/main" val="1088289221"/>
                    </a:ext>
                  </a:extLst>
                </a:gridCol>
                <a:gridCol w="1602564">
                  <a:extLst>
                    <a:ext uri="{9D8B030D-6E8A-4147-A177-3AD203B41FA5}">
                      <a16:colId xmlns:a16="http://schemas.microsoft.com/office/drawing/2014/main" val="2500030809"/>
                    </a:ext>
                  </a:extLst>
                </a:gridCol>
                <a:gridCol w="1602564">
                  <a:extLst>
                    <a:ext uri="{9D8B030D-6E8A-4147-A177-3AD203B41FA5}">
                      <a16:colId xmlns:a16="http://schemas.microsoft.com/office/drawing/2014/main" val="1889174291"/>
                    </a:ext>
                  </a:extLst>
                </a:gridCol>
                <a:gridCol w="1246439">
                  <a:extLst>
                    <a:ext uri="{9D8B030D-6E8A-4147-A177-3AD203B41FA5}">
                      <a16:colId xmlns:a16="http://schemas.microsoft.com/office/drawing/2014/main" val="1563995650"/>
                    </a:ext>
                  </a:extLst>
                </a:gridCol>
                <a:gridCol w="1246439">
                  <a:extLst>
                    <a:ext uri="{9D8B030D-6E8A-4147-A177-3AD203B41FA5}">
                      <a16:colId xmlns:a16="http://schemas.microsoft.com/office/drawing/2014/main" val="1203315913"/>
                    </a:ext>
                  </a:extLst>
                </a:gridCol>
                <a:gridCol w="1246439">
                  <a:extLst>
                    <a:ext uri="{9D8B030D-6E8A-4147-A177-3AD203B41FA5}">
                      <a16:colId xmlns:a16="http://schemas.microsoft.com/office/drawing/2014/main" val="1079382715"/>
                    </a:ext>
                  </a:extLst>
                </a:gridCol>
                <a:gridCol w="1246438">
                  <a:extLst>
                    <a:ext uri="{9D8B030D-6E8A-4147-A177-3AD203B41FA5}">
                      <a16:colId xmlns:a16="http://schemas.microsoft.com/office/drawing/2014/main" val="1990288172"/>
                    </a:ext>
                  </a:extLst>
                </a:gridCol>
              </a:tblGrid>
              <a:tr h="600077">
                <a:tc>
                  <a:txBody>
                    <a:bodyPr/>
                    <a:lstStyle/>
                    <a:p>
                      <a:pPr algn="l">
                        <a:lnSpc>
                          <a:spcPct val="100000"/>
                        </a:lnSpc>
                        <a:spcAft>
                          <a:spcPts val="0"/>
                        </a:spcAft>
                      </a:pPr>
                      <a:r>
                        <a:rPr lang="zh-CN" altLang="en-US"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抗菌药物</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altLang="en-US"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株数</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范围</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6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a:t>
                      </a:r>
                      <a:endParaRPr lang="zh-CN" sz="16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6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90</a:t>
                      </a:r>
                      <a:endParaRPr lang="zh-CN" sz="16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耐药率</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敏感率</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extLst>
                  <a:ext uri="{0D108BD9-81ED-4DB2-BD59-A6C34878D82A}">
                    <a16:rowId xmlns:a16="http://schemas.microsoft.com/office/drawing/2014/main" val="3452744495"/>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黏菌素</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128</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0.25 - &gt;8</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&gt;8</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16.4 </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83.6 </a:t>
                      </a:r>
                    </a:p>
                  </a:txBody>
                  <a:tcPr marL="9525" marR="9525" marT="9525" marB="0" anchor="ctr">
                    <a:solidFill>
                      <a:schemeClr val="bg1">
                        <a:lumMod val="95000"/>
                      </a:schemeClr>
                    </a:solidFill>
                  </a:tcPr>
                </a:tc>
                <a:extLst>
                  <a:ext uri="{0D108BD9-81ED-4DB2-BD59-A6C34878D82A}">
                    <a16:rowId xmlns:a16="http://schemas.microsoft.com/office/drawing/2014/main" val="2654119089"/>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头孢他啶</a:t>
                      </a:r>
                      <a:r>
                        <a:rPr 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128</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10.2</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89.8 </a:t>
                      </a:r>
                    </a:p>
                  </a:txBody>
                  <a:tcPr marL="9525" marR="9525" marT="9525" marB="0" anchor="ctr">
                    <a:noFill/>
                  </a:tcPr>
                </a:tc>
                <a:extLst>
                  <a:ext uri="{0D108BD9-81ED-4DB2-BD59-A6C34878D82A}">
                    <a16:rowId xmlns:a16="http://schemas.microsoft.com/office/drawing/2014/main" val="2679891163"/>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氨曲南</a:t>
                      </a:r>
                      <a:r>
                        <a:rPr 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600" kern="100" baseline="300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128</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0.06</a:t>
                      </a:r>
                    </a:p>
                  </a:txBody>
                  <a:tcPr marL="9525" marR="9525" marT="9525" marB="0" anchor="c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 </a:t>
                      </a:r>
                    </a:p>
                  </a:txBody>
                  <a:tcPr marL="9525" marR="9525" marT="9525"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98.4 </a:t>
                      </a:r>
                    </a:p>
                  </a:txBody>
                  <a:tcPr marL="9525" marR="9525" marT="9525" marB="0" anchor="ctr">
                    <a:solidFill>
                      <a:schemeClr val="bg1">
                        <a:lumMod val="95000"/>
                      </a:schemeClr>
                    </a:solidFill>
                  </a:tcPr>
                </a:tc>
                <a:extLst>
                  <a:ext uri="{0D108BD9-81ED-4DB2-BD59-A6C34878D82A}">
                    <a16:rowId xmlns:a16="http://schemas.microsoft.com/office/drawing/2014/main" val="2371755570"/>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美罗培南</a:t>
                      </a:r>
                      <a:r>
                        <a:rPr 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韦博巴坦</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128</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0.03</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7.8 </a:t>
                      </a:r>
                    </a:p>
                  </a:txBody>
                  <a:tcPr marL="9525" marR="9525" marT="9525" marB="0" anchor="c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91.4 </a:t>
                      </a:r>
                    </a:p>
                  </a:txBody>
                  <a:tcPr marL="9525" marR="9525" marT="9525" marB="0" anchor="ctr">
                    <a:noFill/>
                  </a:tcPr>
                </a:tc>
                <a:extLst>
                  <a:ext uri="{0D108BD9-81ED-4DB2-BD59-A6C34878D82A}">
                    <a16:rowId xmlns:a16="http://schemas.microsoft.com/office/drawing/2014/main" val="1375034397"/>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依拉环素</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128</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0.06 - 8</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0770469"/>
                  </a:ext>
                </a:extLst>
              </a:tr>
            </a:tbl>
          </a:graphicData>
        </a:graphic>
      </p:graphicFrame>
      <p:sp>
        <p:nvSpPr>
          <p:cNvPr id="9" name="内容占位符 8">
            <a:extLst>
              <a:ext uri="{FF2B5EF4-FFF2-40B4-BE49-F238E27FC236}">
                <a16:creationId xmlns:a16="http://schemas.microsoft.com/office/drawing/2014/main" id="{8F819AF2-0A38-A99D-4338-126A936764D4}"/>
              </a:ext>
            </a:extLst>
          </p:cNvPr>
          <p:cNvSpPr>
            <a:spLocks noGrp="1"/>
          </p:cNvSpPr>
          <p:nvPr>
            <p:ph idx="1"/>
          </p:nvPr>
        </p:nvSpPr>
        <p:spPr>
          <a:xfrm>
            <a:off x="575733" y="1030477"/>
            <a:ext cx="11125200" cy="1138362"/>
          </a:xfrm>
        </p:spPr>
        <p:txBody>
          <a:bodyPr/>
          <a:lstStyle/>
          <a:p>
            <a:pPr>
              <a:lnSpc>
                <a:spcPct val="150000"/>
              </a:lnSpc>
            </a:pPr>
            <a:r>
              <a:rPr lang="en-US" altLang="zh-CN" sz="1800" dirty="0">
                <a:solidFill>
                  <a:schemeClr val="bg2"/>
                </a:solidFill>
                <a:ea typeface="Calibri" panose="020F0502020204030204" pitchFamily="34" charset="0"/>
                <a:cs typeface="Calibri" panose="020F0502020204030204" pitchFamily="34" charset="0"/>
              </a:rPr>
              <a:t>CHINET</a:t>
            </a:r>
            <a:r>
              <a:rPr lang="zh-CN" altLang="en-US" sz="1800" dirty="0">
                <a:solidFill>
                  <a:schemeClr val="bg2"/>
                </a:solidFill>
                <a:ea typeface="微软雅黑" panose="020B0503020204020204" pitchFamily="34" charset="-122"/>
                <a:cs typeface="Calibri" panose="020F0502020204030204" pitchFamily="34" charset="0"/>
              </a:rPr>
              <a:t>监测网每年定期收集菌株，采用标准的</a:t>
            </a:r>
            <a:r>
              <a:rPr lang="zh-CN" altLang="en-US" sz="1800" b="1" dirty="0">
                <a:solidFill>
                  <a:schemeClr val="bg2"/>
                </a:solidFill>
                <a:ea typeface="微软雅黑" panose="020B0503020204020204" pitchFamily="34" charset="-122"/>
                <a:cs typeface="Calibri" panose="020F0502020204030204" pitchFamily="34" charset="0"/>
              </a:rPr>
              <a:t>肉汤微量稀释法</a:t>
            </a:r>
            <a:r>
              <a:rPr lang="zh-CN" altLang="en-US" sz="1800" dirty="0">
                <a:solidFill>
                  <a:schemeClr val="bg2"/>
                </a:solidFill>
                <a:ea typeface="微软雅黑" panose="020B0503020204020204" pitchFamily="34" charset="-122"/>
                <a:cs typeface="Calibri" panose="020F0502020204030204" pitchFamily="34" charset="0"/>
              </a:rPr>
              <a:t>测定细菌对抗菌药物的敏感性，包括抗菌新药，补充和完善常规耐药监测数据。</a:t>
            </a:r>
            <a:endParaRPr lang="en-US" altLang="zh-CN" sz="1800" dirty="0">
              <a:solidFill>
                <a:schemeClr val="bg2"/>
              </a:solidFill>
              <a:ea typeface="微软雅黑" panose="020B0503020204020204" pitchFamily="34" charset="-122"/>
              <a:cs typeface="Calibri" panose="020F0502020204030204" pitchFamily="34" charset="0"/>
            </a:endParaRPr>
          </a:p>
          <a:p>
            <a:pPr>
              <a:lnSpc>
                <a:spcPct val="150000"/>
              </a:lnSpc>
            </a:pPr>
            <a:r>
              <a:rPr lang="zh-CN" altLang="en-US" sz="1800" dirty="0">
                <a:solidFill>
                  <a:schemeClr val="bg2"/>
                </a:solidFill>
                <a:ea typeface="微软雅黑" panose="020B0503020204020204" pitchFamily="34" charset="-122"/>
                <a:cs typeface="Calibri" panose="020F0502020204030204" pitchFamily="34" charset="0"/>
              </a:rPr>
              <a:t>阴沟肠杆菌对亚胺培南和美罗培南的耐药率分别为</a:t>
            </a:r>
            <a:r>
              <a:rPr lang="en-US" altLang="zh-CN" sz="1800" dirty="0">
                <a:solidFill>
                  <a:schemeClr val="bg2"/>
                </a:solidFill>
                <a:ea typeface="微软雅黑" panose="020B0503020204020204" pitchFamily="34" charset="-122"/>
                <a:cs typeface="Calibri" panose="020F0502020204030204" pitchFamily="34" charset="0"/>
              </a:rPr>
              <a:t>12.5%</a:t>
            </a:r>
            <a:r>
              <a:rPr lang="zh-CN" altLang="en-US" sz="1800" dirty="0">
                <a:solidFill>
                  <a:schemeClr val="bg2"/>
                </a:solidFill>
                <a:ea typeface="微软雅黑" panose="020B0503020204020204" pitchFamily="34" charset="-122"/>
                <a:cs typeface="Calibri" panose="020F0502020204030204" pitchFamily="34" charset="0"/>
              </a:rPr>
              <a:t>和</a:t>
            </a:r>
            <a:r>
              <a:rPr lang="en-US" altLang="zh-CN" sz="1800" dirty="0">
                <a:solidFill>
                  <a:schemeClr val="bg2"/>
                </a:solidFill>
                <a:ea typeface="微软雅黑" panose="020B0503020204020204" pitchFamily="34" charset="-122"/>
                <a:cs typeface="Calibri" panose="020F0502020204030204" pitchFamily="34" charset="0"/>
              </a:rPr>
              <a:t>10.2%</a:t>
            </a:r>
          </a:p>
        </p:txBody>
      </p:sp>
    </p:spTree>
    <p:extLst>
      <p:ext uri="{BB962C8B-B14F-4D97-AF65-F5344CB8AC3E}">
        <p14:creationId xmlns:p14="http://schemas.microsoft.com/office/powerpoint/2010/main" val="2788680610"/>
      </p:ext>
    </p:extLst>
  </p:cSld>
  <p:clrMapOvr>
    <a:masterClrMapping/>
  </p:clrMapOvr>
  <p:transition spd="slow">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a:extLst>
              <a:ext uri="{FF2B5EF4-FFF2-40B4-BE49-F238E27FC236}">
                <a16:creationId xmlns:a16="http://schemas.microsoft.com/office/drawing/2014/main" id="{8CBF1C6F-D388-728A-C263-672DF723E1A2}"/>
              </a:ext>
            </a:extLst>
          </p:cNvPr>
          <p:cNvGraphicFramePr>
            <a:graphicFrameLocks/>
          </p:cNvGraphicFramePr>
          <p:nvPr>
            <p:extLst>
              <p:ext uri="{D42A27DB-BD31-4B8C-83A1-F6EECF244321}">
                <p14:modId xmlns:p14="http://schemas.microsoft.com/office/powerpoint/2010/main" val="263209638"/>
              </p:ext>
            </p:extLst>
          </p:nvPr>
        </p:nvGraphicFramePr>
        <p:xfrm>
          <a:off x="831790" y="966780"/>
          <a:ext cx="10621357" cy="522066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5">
            <a:extLst>
              <a:ext uri="{FF2B5EF4-FFF2-40B4-BE49-F238E27FC236}">
                <a16:creationId xmlns:a16="http://schemas.microsoft.com/office/drawing/2014/main" id="{3B5BB7B9-9D60-BBBF-87F4-4D550CF6E7CD}"/>
              </a:ext>
            </a:extLst>
          </p:cNvPr>
          <p:cNvSpPr txBox="1">
            <a:spLocks noChangeArrowheads="1"/>
          </p:cNvSpPr>
          <p:nvPr/>
        </p:nvSpPr>
        <p:spPr bwMode="auto">
          <a:xfrm>
            <a:off x="515287" y="2888931"/>
            <a:ext cx="295275" cy="274638"/>
          </a:xfrm>
          <a:prstGeom prst="rect">
            <a:avLst/>
          </a:prstGeom>
          <a:noFill/>
          <a:ln>
            <a:noFill/>
          </a:ln>
          <a:effectLst/>
        </p:spPr>
        <p:txBody>
          <a:bodyPr wrap="none">
            <a:spAutoFit/>
          </a:bodyPr>
          <a:lstStyle/>
          <a:p>
            <a:pPr eaLnBrk="1" hangingPunct="1">
              <a:defRPr/>
            </a:pPr>
            <a:r>
              <a:rPr lang="en-US" altLang="zh-CN" sz="1200" b="1" dirty="0">
                <a:effectLst>
                  <a:outerShdw blurRad="38100" dist="38100" dir="2700000" algn="tl">
                    <a:srgbClr val="C0C0C0"/>
                  </a:outerShdw>
                </a:effectLst>
                <a:latin typeface="Calibri" panose="020F0502020204030204" pitchFamily="34" charset="0"/>
              </a:rPr>
              <a:t>%</a:t>
            </a:r>
          </a:p>
        </p:txBody>
      </p:sp>
      <p:sp>
        <p:nvSpPr>
          <p:cNvPr id="6" name="Rectangle 4">
            <a:extLst>
              <a:ext uri="{FF2B5EF4-FFF2-40B4-BE49-F238E27FC236}">
                <a16:creationId xmlns:a16="http://schemas.microsoft.com/office/drawing/2014/main" id="{2B965443-4CFF-B336-DBA8-1D0BF65C1F8A}"/>
              </a:ext>
            </a:extLst>
          </p:cNvPr>
          <p:cNvSpPr>
            <a:spLocks noChangeArrowheads="1"/>
          </p:cNvSpPr>
          <p:nvPr/>
        </p:nvSpPr>
        <p:spPr bwMode="auto">
          <a:xfrm>
            <a:off x="2135494" y="368609"/>
            <a:ext cx="9901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rPr>
              <a:t>5223</a:t>
            </a:r>
            <a:r>
              <a:rPr lang="zh-CN" altLang="en-US" sz="2400" b="1" dirty="0">
                <a:solidFill>
                  <a:srgbClr val="0000FF"/>
                </a:solidFill>
                <a:ea typeface="微软雅黑" panose="020B0503020204020204" pitchFamily="34" charset="-122"/>
              </a:rPr>
              <a:t>株沙雷菌属细菌对抗菌药的耐药率（</a:t>
            </a:r>
            <a:r>
              <a:rPr lang="en-US" altLang="zh-CN" sz="2400" b="1" dirty="0">
                <a:solidFill>
                  <a:srgbClr val="0000FF"/>
                </a:solidFill>
                <a:ea typeface="微软雅黑" panose="020B0503020204020204" pitchFamily="34" charset="-122"/>
              </a:rPr>
              <a:t>%</a:t>
            </a:r>
            <a:r>
              <a:rPr lang="zh-CN" altLang="en-US" sz="2400" b="1" dirty="0">
                <a:solidFill>
                  <a:srgbClr val="0000FF"/>
                </a:solidFill>
                <a:ea typeface="微软雅黑" panose="020B0503020204020204" pitchFamily="34" charset="-122"/>
              </a:rPr>
              <a:t>）</a:t>
            </a:r>
          </a:p>
        </p:txBody>
      </p:sp>
      <p:sp>
        <p:nvSpPr>
          <p:cNvPr id="2" name="矩形: 圆角 2">
            <a:extLst>
              <a:ext uri="{FF2B5EF4-FFF2-40B4-BE49-F238E27FC236}">
                <a16:creationId xmlns:a16="http://schemas.microsoft.com/office/drawing/2014/main" id="{94E9C739-D73E-B65B-9AC4-E928D5BB21BF}"/>
              </a:ext>
            </a:extLst>
          </p:cNvPr>
          <p:cNvSpPr>
            <a:spLocks noChangeArrowheads="1"/>
          </p:cNvSpPr>
          <p:nvPr/>
        </p:nvSpPr>
        <p:spPr bwMode="auto">
          <a:xfrm>
            <a:off x="1595425" y="1448747"/>
            <a:ext cx="6480828" cy="1119029"/>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沙雷菌属对大多数抗菌药物包括替加环素、氨基糖苷类、碳青霉烯类、复方磺胺甲噁唑、酶抑制剂复方制剂、头孢吡肟、头孢他啶和氟喹诺酮类等高度敏感</a:t>
            </a:r>
          </a:p>
        </p:txBody>
      </p:sp>
    </p:spTree>
    <p:extLst>
      <p:ext uri="{BB962C8B-B14F-4D97-AF65-F5344CB8AC3E}">
        <p14:creationId xmlns:p14="http://schemas.microsoft.com/office/powerpoint/2010/main" val="3197193240"/>
      </p:ext>
    </p:extLst>
  </p:cSld>
  <p:clrMapOvr>
    <a:masterClrMapping/>
  </p:clrMapOvr>
  <p:transition spd="slow">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a:extLst>
              <a:ext uri="{FF2B5EF4-FFF2-40B4-BE49-F238E27FC236}">
                <a16:creationId xmlns:a16="http://schemas.microsoft.com/office/drawing/2014/main" id="{8BE122DC-A45B-5B1D-0273-377287486443}"/>
              </a:ext>
            </a:extLst>
          </p:cNvPr>
          <p:cNvGraphicFramePr>
            <a:graphicFrameLocks/>
          </p:cNvGraphicFramePr>
          <p:nvPr>
            <p:extLst>
              <p:ext uri="{D42A27DB-BD31-4B8C-83A1-F6EECF244321}">
                <p14:modId xmlns:p14="http://schemas.microsoft.com/office/powerpoint/2010/main" val="531382185"/>
              </p:ext>
            </p:extLst>
          </p:nvPr>
        </p:nvGraphicFramePr>
        <p:xfrm>
          <a:off x="810566" y="1021624"/>
          <a:ext cx="10686124" cy="524854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Box 5">
            <a:extLst>
              <a:ext uri="{FF2B5EF4-FFF2-40B4-BE49-F238E27FC236}">
                <a16:creationId xmlns:a16="http://schemas.microsoft.com/office/drawing/2014/main" id="{5CBC0D1B-E3DE-531E-77BD-FB901F10D33C}"/>
              </a:ext>
            </a:extLst>
          </p:cNvPr>
          <p:cNvSpPr txBox="1">
            <a:spLocks noChangeArrowheads="1"/>
          </p:cNvSpPr>
          <p:nvPr/>
        </p:nvSpPr>
        <p:spPr bwMode="auto">
          <a:xfrm>
            <a:off x="547672" y="2708908"/>
            <a:ext cx="295275" cy="274638"/>
          </a:xfrm>
          <a:prstGeom prst="rect">
            <a:avLst/>
          </a:prstGeom>
          <a:noFill/>
          <a:ln>
            <a:noFill/>
          </a:ln>
          <a:effectLst/>
        </p:spPr>
        <p:txBody>
          <a:bodyPr wrap="none">
            <a:spAutoFit/>
          </a:bodyPr>
          <a:lstStyle/>
          <a:p>
            <a:pPr eaLnBrk="1" hangingPunct="1">
              <a:defRPr/>
            </a:pPr>
            <a:r>
              <a:rPr lang="en-US" altLang="zh-CN" sz="1200" b="1" dirty="0">
                <a:effectLst>
                  <a:outerShdw blurRad="38100" dist="38100" dir="2700000" algn="tl">
                    <a:srgbClr val="C0C0C0"/>
                  </a:outerShdw>
                </a:effectLst>
                <a:latin typeface="Calibri" panose="020F0502020204030204" pitchFamily="34" charset="0"/>
              </a:rPr>
              <a:t>%</a:t>
            </a:r>
          </a:p>
        </p:txBody>
      </p:sp>
      <p:sp>
        <p:nvSpPr>
          <p:cNvPr id="6" name="Rectangle 4">
            <a:extLst>
              <a:ext uri="{FF2B5EF4-FFF2-40B4-BE49-F238E27FC236}">
                <a16:creationId xmlns:a16="http://schemas.microsoft.com/office/drawing/2014/main" id="{CD23C51C-AB80-DDF2-759D-60EDC7BB7D44}"/>
              </a:ext>
            </a:extLst>
          </p:cNvPr>
          <p:cNvSpPr>
            <a:spLocks noChangeArrowheads="1"/>
          </p:cNvSpPr>
          <p:nvPr/>
        </p:nvSpPr>
        <p:spPr bwMode="auto">
          <a:xfrm>
            <a:off x="2135188" y="523875"/>
            <a:ext cx="97218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3906</a:t>
            </a:r>
            <a:r>
              <a:rPr lang="zh-CN" altLang="en-US" sz="2400" b="1" dirty="0">
                <a:solidFill>
                  <a:srgbClr val="0000FF"/>
                </a:solidFill>
                <a:ea typeface="微软雅黑" panose="020B0503020204020204" pitchFamily="34" charset="-122"/>
                <a:cs typeface="Times New Roman" panose="02020603050405020304" pitchFamily="18" charset="0"/>
              </a:rPr>
              <a:t>株柠檬酸杆菌属细菌对抗菌药的耐药率（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2" name="矩形: 圆角 2">
            <a:extLst>
              <a:ext uri="{FF2B5EF4-FFF2-40B4-BE49-F238E27FC236}">
                <a16:creationId xmlns:a16="http://schemas.microsoft.com/office/drawing/2014/main" id="{BF104366-86DA-A9E1-D2E2-BC699333B99E}"/>
              </a:ext>
            </a:extLst>
          </p:cNvPr>
          <p:cNvSpPr>
            <a:spLocks noChangeArrowheads="1"/>
          </p:cNvSpPr>
          <p:nvPr/>
        </p:nvSpPr>
        <p:spPr bwMode="auto">
          <a:xfrm>
            <a:off x="1415402" y="1448747"/>
            <a:ext cx="7740990" cy="1119029"/>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柠檬酸杆菌属对替加环素、多黏菌素、阿米卡星和碳青霉烯类等高度敏感</a:t>
            </a:r>
            <a:endParaRPr lang="en-US" altLang="zh-CN" sz="1500" dirty="0">
              <a:solidFill>
                <a:schemeClr val="bg2"/>
              </a:solidFill>
              <a:ea typeface="楷体" panose="02010609060101010101" pitchFamily="49" charset="-122"/>
            </a:endParaRP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柠檬酸杆菌属对头孢哌酮</a:t>
            </a:r>
            <a:r>
              <a:rPr lang="en-US" altLang="zh-CN" sz="1500" dirty="0">
                <a:solidFill>
                  <a:schemeClr val="bg2"/>
                </a:solidFill>
                <a:ea typeface="楷体" panose="02010609060101010101" pitchFamily="49" charset="-122"/>
              </a:rPr>
              <a:t>-</a:t>
            </a:r>
            <a:r>
              <a:rPr lang="zh-CN" altLang="en-US" sz="1500" dirty="0">
                <a:solidFill>
                  <a:schemeClr val="bg2"/>
                </a:solidFill>
                <a:ea typeface="楷体" panose="02010609060101010101" pitchFamily="49" charset="-122"/>
              </a:rPr>
              <a:t>舒巴坦和哌拉西林</a:t>
            </a:r>
            <a:r>
              <a:rPr lang="en-US" altLang="zh-CN" sz="1500" dirty="0">
                <a:solidFill>
                  <a:schemeClr val="bg2"/>
                </a:solidFill>
                <a:ea typeface="楷体" panose="02010609060101010101" pitchFamily="49" charset="-122"/>
              </a:rPr>
              <a:t>-</a:t>
            </a:r>
            <a:r>
              <a:rPr lang="zh-CN" altLang="en-US" sz="1500" dirty="0">
                <a:solidFill>
                  <a:schemeClr val="bg2"/>
                </a:solidFill>
                <a:ea typeface="楷体" panose="02010609060101010101" pitchFamily="49" charset="-122"/>
              </a:rPr>
              <a:t>他唑巴坦的耐药率分别为</a:t>
            </a:r>
            <a:r>
              <a:rPr lang="en-US" altLang="zh-CN" sz="1500" dirty="0">
                <a:solidFill>
                  <a:schemeClr val="bg2"/>
                </a:solidFill>
                <a:ea typeface="楷体" panose="02010609060101010101" pitchFamily="49" charset="-122"/>
              </a:rPr>
              <a:t>11.9%</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22.4%</a:t>
            </a: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柠檬酸杆菌属对头孢他啶、头孢吡肟和头孢西丁的耐药率分别为</a:t>
            </a:r>
            <a:r>
              <a:rPr lang="en-US" altLang="zh-CN" sz="1500" dirty="0">
                <a:solidFill>
                  <a:schemeClr val="bg2"/>
                </a:solidFill>
                <a:ea typeface="楷体" panose="02010609060101010101" pitchFamily="49" charset="-122"/>
              </a:rPr>
              <a:t>27.8%</a:t>
            </a:r>
            <a:r>
              <a:rPr lang="zh-CN" altLang="en-US" sz="1500" dirty="0">
                <a:solidFill>
                  <a:schemeClr val="bg2"/>
                </a:solidFill>
                <a:ea typeface="楷体" panose="02010609060101010101" pitchFamily="49" charset="-122"/>
              </a:rPr>
              <a:t>、</a:t>
            </a:r>
            <a:r>
              <a:rPr lang="en-US" altLang="zh-CN" sz="1500" dirty="0">
                <a:solidFill>
                  <a:schemeClr val="bg2"/>
                </a:solidFill>
                <a:ea typeface="楷体" panose="02010609060101010101" pitchFamily="49" charset="-122"/>
              </a:rPr>
              <a:t>12.1%</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47.1%</a:t>
            </a:r>
            <a:endParaRPr lang="zh-CN" altLang="en-US" sz="1500" dirty="0">
              <a:solidFill>
                <a:schemeClr val="bg2"/>
              </a:solidFill>
              <a:ea typeface="楷体" panose="02010609060101010101" pitchFamily="49" charset="-122"/>
            </a:endParaRPr>
          </a:p>
        </p:txBody>
      </p:sp>
    </p:spTree>
    <p:extLst>
      <p:ext uri="{BB962C8B-B14F-4D97-AF65-F5344CB8AC3E}">
        <p14:creationId xmlns:p14="http://schemas.microsoft.com/office/powerpoint/2010/main" val="1868301200"/>
      </p:ext>
    </p:extLst>
  </p:cSld>
  <p:clrMapOvr>
    <a:masterClrMapping/>
  </p:clrMapOvr>
  <p:transition spd="slow">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C299D6DF-9A9A-D9CF-CF48-D7230E81F9E2}"/>
              </a:ext>
            </a:extLst>
          </p:cNvPr>
          <p:cNvSpPr txBox="1">
            <a:spLocks noChangeArrowheads="1"/>
          </p:cNvSpPr>
          <p:nvPr/>
        </p:nvSpPr>
        <p:spPr bwMode="auto">
          <a:xfrm>
            <a:off x="651767" y="2941183"/>
            <a:ext cx="295275" cy="274638"/>
          </a:xfrm>
          <a:prstGeom prst="rect">
            <a:avLst/>
          </a:prstGeom>
          <a:noFill/>
          <a:ln>
            <a:noFill/>
          </a:ln>
          <a:effectLst/>
        </p:spPr>
        <p:txBody>
          <a:bodyPr wrap="none">
            <a:spAutoFit/>
          </a:bodyPr>
          <a:lstStyle/>
          <a:p>
            <a:pPr eaLnBrk="1" hangingPunct="1">
              <a:defRPr/>
            </a:pPr>
            <a:r>
              <a:rPr lang="en-US" altLang="zh-CN" sz="1200" b="1" dirty="0">
                <a:solidFill>
                  <a:srgbClr val="003366"/>
                </a:solidFill>
                <a:effectLst>
                  <a:outerShdw blurRad="38100" dist="38100" dir="2700000" algn="tl">
                    <a:srgbClr val="C0C0C0"/>
                  </a:outerShdw>
                </a:effectLst>
                <a:latin typeface="Calibri" panose="020F0502020204030204" pitchFamily="34" charset="0"/>
              </a:rPr>
              <a:t>%</a:t>
            </a:r>
          </a:p>
        </p:txBody>
      </p:sp>
      <p:sp>
        <p:nvSpPr>
          <p:cNvPr id="6" name="Rectangle 4">
            <a:extLst>
              <a:ext uri="{FF2B5EF4-FFF2-40B4-BE49-F238E27FC236}">
                <a16:creationId xmlns:a16="http://schemas.microsoft.com/office/drawing/2014/main" id="{63CED87C-24CC-14EA-1500-6DDBB50D18AD}"/>
              </a:ext>
            </a:extLst>
          </p:cNvPr>
          <p:cNvSpPr>
            <a:spLocks noChangeArrowheads="1"/>
          </p:cNvSpPr>
          <p:nvPr/>
        </p:nvSpPr>
        <p:spPr bwMode="auto">
          <a:xfrm>
            <a:off x="1955800" y="450850"/>
            <a:ext cx="990123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 typeface="Wingdings" pitchFamily="2" charset="2"/>
              <a:buNone/>
            </a:pPr>
            <a:r>
              <a:rPr lang="en-US" altLang="zh-CN" sz="2400" b="1" dirty="0">
                <a:solidFill>
                  <a:srgbClr val="0000FF"/>
                </a:solidFill>
                <a:ea typeface="微软雅黑" panose="020B0503020204020204" pitchFamily="34" charset="-122"/>
                <a:cs typeface="Times New Roman" panose="02020603050405020304" pitchFamily="18" charset="0"/>
              </a:rPr>
              <a:t>2216</a:t>
            </a:r>
            <a:r>
              <a:rPr lang="zh-CN" altLang="en-US" sz="2400" b="1" dirty="0">
                <a:solidFill>
                  <a:srgbClr val="0000FF"/>
                </a:solidFill>
                <a:ea typeface="微软雅黑" panose="020B0503020204020204" pitchFamily="34" charset="-122"/>
                <a:cs typeface="Times New Roman" panose="02020603050405020304" pitchFamily="18" charset="0"/>
              </a:rPr>
              <a:t>株摩根菌属细菌对抗菌药的耐药率（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graphicFrame>
        <p:nvGraphicFramePr>
          <p:cNvPr id="8" name="图表 7">
            <a:extLst>
              <a:ext uri="{FF2B5EF4-FFF2-40B4-BE49-F238E27FC236}">
                <a16:creationId xmlns:a16="http://schemas.microsoft.com/office/drawing/2014/main" id="{C18F2250-BE24-DEA7-8B28-6DBB8E1E1C18}"/>
              </a:ext>
            </a:extLst>
          </p:cNvPr>
          <p:cNvGraphicFramePr>
            <a:graphicFrameLocks/>
          </p:cNvGraphicFramePr>
          <p:nvPr>
            <p:extLst>
              <p:ext uri="{D42A27DB-BD31-4B8C-83A1-F6EECF244321}">
                <p14:modId xmlns:p14="http://schemas.microsoft.com/office/powerpoint/2010/main" val="3624548805"/>
              </p:ext>
            </p:extLst>
          </p:nvPr>
        </p:nvGraphicFramePr>
        <p:xfrm>
          <a:off x="851248" y="966780"/>
          <a:ext cx="10781922" cy="5220667"/>
        </p:xfrm>
        <a:graphic>
          <a:graphicData uri="http://schemas.openxmlformats.org/drawingml/2006/chart">
            <c:chart xmlns:c="http://schemas.openxmlformats.org/drawingml/2006/chart" xmlns:r="http://schemas.openxmlformats.org/officeDocument/2006/relationships" r:id="rId2"/>
          </a:graphicData>
        </a:graphic>
      </p:graphicFrame>
      <p:sp>
        <p:nvSpPr>
          <p:cNvPr id="2" name="矩形: 圆角 2">
            <a:extLst>
              <a:ext uri="{FF2B5EF4-FFF2-40B4-BE49-F238E27FC236}">
                <a16:creationId xmlns:a16="http://schemas.microsoft.com/office/drawing/2014/main" id="{6396C5BE-7022-5DC4-CCF3-D730D25FE721}"/>
              </a:ext>
            </a:extLst>
          </p:cNvPr>
          <p:cNvSpPr>
            <a:spLocks noChangeArrowheads="1"/>
          </p:cNvSpPr>
          <p:nvPr/>
        </p:nvSpPr>
        <p:spPr bwMode="auto">
          <a:xfrm>
            <a:off x="1493779" y="1392450"/>
            <a:ext cx="7302566" cy="1376876"/>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摩根菌属对碳青霉烯类（除外亚胺培南）、阿米卡星、头孢哌酮</a:t>
            </a:r>
            <a:r>
              <a:rPr lang="en-US" altLang="zh-CN" sz="1500" dirty="0">
                <a:solidFill>
                  <a:schemeClr val="bg2"/>
                </a:solidFill>
                <a:ea typeface="楷体" panose="02010609060101010101" pitchFamily="49" charset="-122"/>
              </a:rPr>
              <a:t>-</a:t>
            </a:r>
            <a:r>
              <a:rPr lang="zh-CN" altLang="en-US" sz="1500" dirty="0">
                <a:solidFill>
                  <a:schemeClr val="bg2"/>
                </a:solidFill>
                <a:ea typeface="楷体" panose="02010609060101010101" pitchFamily="49" charset="-122"/>
              </a:rPr>
              <a:t>舒巴坦、头孢他啶</a:t>
            </a:r>
            <a:r>
              <a:rPr lang="en-US" altLang="zh-CN" sz="1500" dirty="0">
                <a:solidFill>
                  <a:schemeClr val="bg2"/>
                </a:solidFill>
                <a:ea typeface="楷体" panose="02010609060101010101" pitchFamily="49" charset="-122"/>
              </a:rPr>
              <a:t>-</a:t>
            </a:r>
            <a:r>
              <a:rPr lang="zh-CN" altLang="en-US" sz="1500" dirty="0">
                <a:solidFill>
                  <a:schemeClr val="bg2"/>
                </a:solidFill>
                <a:ea typeface="楷体" panose="02010609060101010101" pitchFamily="49" charset="-122"/>
              </a:rPr>
              <a:t>阿维巴坦、哌拉西林</a:t>
            </a:r>
            <a:r>
              <a:rPr lang="en-US" altLang="zh-CN" sz="1500" dirty="0">
                <a:solidFill>
                  <a:schemeClr val="bg2"/>
                </a:solidFill>
                <a:ea typeface="楷体" panose="02010609060101010101" pitchFamily="49" charset="-122"/>
              </a:rPr>
              <a:t>-</a:t>
            </a:r>
            <a:r>
              <a:rPr lang="zh-CN" altLang="en-US" sz="1500" dirty="0">
                <a:solidFill>
                  <a:schemeClr val="bg2"/>
                </a:solidFill>
                <a:ea typeface="楷体" panose="02010609060101010101" pitchFamily="49" charset="-122"/>
              </a:rPr>
              <a:t>他唑巴坦、头孢吡肟、氨曲南和替加环素等高度敏感</a:t>
            </a:r>
            <a:endParaRPr lang="en-US" altLang="zh-CN" sz="1500" dirty="0">
              <a:solidFill>
                <a:schemeClr val="bg2"/>
              </a:solidFill>
              <a:ea typeface="楷体" panose="02010609060101010101" pitchFamily="49" charset="-122"/>
            </a:endParaRP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摩根菌属对头孢他啶和头孢曲松的耐药率分别为</a:t>
            </a:r>
            <a:r>
              <a:rPr lang="en-US" altLang="zh-CN" sz="1500" dirty="0">
                <a:solidFill>
                  <a:schemeClr val="bg2"/>
                </a:solidFill>
                <a:ea typeface="楷体" panose="02010609060101010101" pitchFamily="49" charset="-122"/>
              </a:rPr>
              <a:t>12.6%</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13.4%</a:t>
            </a: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摩根菌属对左氧氟沙星和环丙沙星的耐药率分别为</a:t>
            </a:r>
            <a:r>
              <a:rPr lang="en-US" altLang="zh-CN" sz="1500" dirty="0">
                <a:solidFill>
                  <a:schemeClr val="bg2"/>
                </a:solidFill>
                <a:ea typeface="楷体" panose="02010609060101010101" pitchFamily="49" charset="-122"/>
              </a:rPr>
              <a:t>25.7%</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42.3%</a:t>
            </a:r>
            <a:endParaRPr lang="zh-CN" altLang="en-US" sz="1500" dirty="0">
              <a:solidFill>
                <a:schemeClr val="bg2"/>
              </a:solidFill>
              <a:ea typeface="楷体" panose="02010609060101010101" pitchFamily="49" charset="-122"/>
            </a:endParaRPr>
          </a:p>
        </p:txBody>
      </p:sp>
    </p:spTree>
    <p:extLst>
      <p:ext uri="{BB962C8B-B14F-4D97-AF65-F5344CB8AC3E}">
        <p14:creationId xmlns:p14="http://schemas.microsoft.com/office/powerpoint/2010/main" val="2529754122"/>
      </p:ext>
    </p:extLst>
  </p:cSld>
  <p:clrMapOvr>
    <a:masterClrMapping/>
  </p:clrMapOvr>
  <p:transition spd="slow">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151">
            <a:extLst>
              <a:ext uri="{FF2B5EF4-FFF2-40B4-BE49-F238E27FC236}">
                <a16:creationId xmlns:a16="http://schemas.microsoft.com/office/drawing/2014/main" id="{1DDCA7AF-6570-6B68-D077-ED15EAC0FCF0}"/>
              </a:ext>
            </a:extLst>
          </p:cNvPr>
          <p:cNvGraphicFramePr>
            <a:graphicFrameLocks noGrp="1"/>
          </p:cNvGraphicFramePr>
          <p:nvPr>
            <p:extLst>
              <p:ext uri="{D42A27DB-BD31-4B8C-83A1-F6EECF244321}">
                <p14:modId xmlns:p14="http://schemas.microsoft.com/office/powerpoint/2010/main" val="910373548"/>
              </p:ext>
            </p:extLst>
          </p:nvPr>
        </p:nvGraphicFramePr>
        <p:xfrm>
          <a:off x="639761" y="976745"/>
          <a:ext cx="11036953" cy="5264728"/>
        </p:xfrm>
        <a:graphic>
          <a:graphicData uri="http://schemas.openxmlformats.org/drawingml/2006/table">
            <a:tbl>
              <a:tblPr/>
              <a:tblGrid>
                <a:gridCol w="3175726">
                  <a:extLst>
                    <a:ext uri="{9D8B030D-6E8A-4147-A177-3AD203B41FA5}">
                      <a16:colId xmlns:a16="http://schemas.microsoft.com/office/drawing/2014/main" val="20000"/>
                    </a:ext>
                  </a:extLst>
                </a:gridCol>
                <a:gridCol w="1480346">
                  <a:extLst>
                    <a:ext uri="{9D8B030D-6E8A-4147-A177-3AD203B41FA5}">
                      <a16:colId xmlns:a16="http://schemas.microsoft.com/office/drawing/2014/main" val="20001"/>
                    </a:ext>
                  </a:extLst>
                </a:gridCol>
                <a:gridCol w="2234101">
                  <a:extLst>
                    <a:ext uri="{9D8B030D-6E8A-4147-A177-3AD203B41FA5}">
                      <a16:colId xmlns:a16="http://schemas.microsoft.com/office/drawing/2014/main" val="20002"/>
                    </a:ext>
                  </a:extLst>
                </a:gridCol>
                <a:gridCol w="332738">
                  <a:extLst>
                    <a:ext uri="{9D8B030D-6E8A-4147-A177-3AD203B41FA5}">
                      <a16:colId xmlns:a16="http://schemas.microsoft.com/office/drawing/2014/main" val="20003"/>
                    </a:ext>
                  </a:extLst>
                </a:gridCol>
                <a:gridCol w="2431027">
                  <a:extLst>
                    <a:ext uri="{9D8B030D-6E8A-4147-A177-3AD203B41FA5}">
                      <a16:colId xmlns:a16="http://schemas.microsoft.com/office/drawing/2014/main" val="20004"/>
                    </a:ext>
                  </a:extLst>
                </a:gridCol>
                <a:gridCol w="1383015">
                  <a:extLst>
                    <a:ext uri="{9D8B030D-6E8A-4147-A177-3AD203B41FA5}">
                      <a16:colId xmlns:a16="http://schemas.microsoft.com/office/drawing/2014/main" val="20005"/>
                    </a:ext>
                  </a:extLst>
                </a:gridCol>
              </a:tblGrid>
              <a:tr h="368208">
                <a:tc row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抗菌药物</a:t>
                      </a:r>
                    </a:p>
                  </a:txBody>
                  <a:tcPr marL="7979" marR="7979" marT="7980"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鼠伤寒沙门菌（</a:t>
                      </a:r>
                      <a:r>
                        <a:rPr kumimoji="0" lang="en-US" altLang="zh-CN"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n=905</a:t>
                      </a:r>
                      <a:r>
                        <a:rPr kumimoji="0" lang="zh-CN" altLang="en-US"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a:t>
                      </a:r>
                    </a:p>
                  </a:txBody>
                  <a:tcPr marL="7979" marR="7979" marT="7980"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bg1"/>
                          </a:solidFill>
                          <a:effectLst/>
                          <a:latin typeface="Calibri" panose="020F0502020204030204" pitchFamily="34" charset="0"/>
                          <a:ea typeface="楷体" panose="02010609060101010101" pitchFamily="49" charset="-122"/>
                        </a:rPr>
                        <a:t>　</a:t>
                      </a:r>
                    </a:p>
                  </a:txBody>
                  <a:tcPr marL="7979" marR="7979" marT="7980"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肠沙门菌（</a:t>
                      </a:r>
                      <a:r>
                        <a:rPr kumimoji="0" lang="en-US" altLang="zh-CN"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n=498</a:t>
                      </a:r>
                      <a:r>
                        <a:rPr kumimoji="0" lang="zh-CN" altLang="en-US"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a:t>
                      </a:r>
                    </a:p>
                  </a:txBody>
                  <a:tcPr marL="7979" marR="7979" marT="7980"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extLst>
                  <a:ext uri="{0D108BD9-81ED-4DB2-BD59-A6C34878D82A}">
                    <a16:rowId xmlns:a16="http://schemas.microsoft.com/office/drawing/2014/main" val="10000"/>
                  </a:ext>
                </a:extLst>
              </a:tr>
              <a:tr h="288791">
                <a:tc v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耐药</a:t>
                      </a:r>
                    </a:p>
                  </a:txBody>
                  <a:tcPr marL="7979" marR="7979" marT="7980"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bg1"/>
                          </a:solidFill>
                          <a:effectLst/>
                          <a:latin typeface="Calibri" panose="020F0502020204030204" pitchFamily="34" charset="0"/>
                          <a:ea typeface="楷体" panose="02010609060101010101" pitchFamily="49" charset="-122"/>
                        </a:rPr>
                        <a:t>敏感</a:t>
                      </a:r>
                    </a:p>
                  </a:txBody>
                  <a:tcPr marL="7979" marR="7979" marT="7980"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bg1"/>
                          </a:solidFill>
                          <a:effectLst/>
                          <a:latin typeface="Calibri" panose="020F0502020204030204" pitchFamily="34" charset="0"/>
                          <a:ea typeface="楷体" panose="02010609060101010101" pitchFamily="49" charset="-122"/>
                        </a:rPr>
                        <a:t>　</a:t>
                      </a:r>
                    </a:p>
                  </a:txBody>
                  <a:tcPr marL="7979" marR="7979" marT="7980" marB="0" anchor="ctr" horzOverflow="overflow">
                    <a:lnL>
                      <a:noFill/>
                    </a:lnL>
                    <a:lnR>
                      <a:noFill/>
                    </a:lnR>
                    <a:lnT>
                      <a:noFill/>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bg1"/>
                          </a:solidFill>
                          <a:effectLst/>
                          <a:latin typeface="Calibri" panose="020F0502020204030204" pitchFamily="34" charset="0"/>
                          <a:ea typeface="楷体" panose="02010609060101010101" pitchFamily="49" charset="-122"/>
                        </a:rPr>
                        <a:t>耐药</a:t>
                      </a:r>
                    </a:p>
                  </a:txBody>
                  <a:tcPr marL="7979" marR="7979" marT="7980"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bg1"/>
                          </a:solidFill>
                          <a:effectLst/>
                          <a:latin typeface="Calibri" panose="020F0502020204030204" pitchFamily="34" charset="0"/>
                          <a:ea typeface="楷体" panose="02010609060101010101" pitchFamily="49" charset="-122"/>
                        </a:rPr>
                        <a:t>敏感</a:t>
                      </a:r>
                    </a:p>
                  </a:txBody>
                  <a:tcPr marL="7979" marR="7979" marT="7980"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extLst>
                  <a:ext uri="{0D108BD9-81ED-4DB2-BD59-A6C34878D82A}">
                    <a16:rowId xmlns:a16="http://schemas.microsoft.com/office/drawing/2014/main" val="10001"/>
                  </a:ext>
                </a:extLst>
              </a:tr>
              <a:tr h="252472">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氨苄西林</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87.9</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kern="1200" cap="none" normalizeH="0" baseline="0">
                          <a:ln>
                            <a:noFill/>
                          </a:ln>
                          <a:solidFill>
                            <a:srgbClr val="000000"/>
                          </a:solidFill>
                          <a:effectLst/>
                          <a:latin typeface="Calibri" panose="020F0502020204030204" pitchFamily="34" charset="0"/>
                          <a:ea typeface="楷体" panose="02010609060101010101" pitchFamily="49" charset="-122"/>
                          <a:cs typeface="+mn-cs"/>
                        </a:rPr>
                        <a:t>　</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85.6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12.8</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29104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氨苄西林</a:t>
                      </a:r>
                      <a:r>
                        <a:rPr kumimoji="0" lang="en-US" altLang="zh-CN"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a:t>
                      </a: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舒巴坦</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58</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39.2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38.1</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1766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阿莫西林</a:t>
                      </a:r>
                      <a:r>
                        <a:rPr kumimoji="0" lang="en-US" altLang="zh-CN"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a:t>
                      </a: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克拉维酸 </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10.9</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77</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71.7</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288791">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头孢哌酮</a:t>
                      </a:r>
                      <a:r>
                        <a:rPr kumimoji="0" lang="en-US" altLang="zh-CN"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a:t>
                      </a: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舒巴坦</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4.7</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89.2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87.3</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285238">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哌拉西林</a:t>
                      </a:r>
                      <a:r>
                        <a:rPr kumimoji="0" lang="en-US" altLang="zh-CN"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a:t>
                      </a: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他唑巴坦</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6.9</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81.8</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8.9</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86.7</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32819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头孢曲松</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31.2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68.7</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23.4</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76.6</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323316">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头孢他啶</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21.1</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77.1</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14.5</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83.4</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326565">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头孢吡肟</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19.8</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75.9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18.9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72.6</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326565">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亚胺培南</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96.7</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0.3</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99.7</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r h="326565">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美罗培南</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96.4</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99.7</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32493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环丙沙星</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7.4</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21.7</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26.6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64.5</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12"/>
                  </a:ext>
                </a:extLst>
              </a:tr>
              <a:tr h="32493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左氧氟沙星</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6.8</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52.2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21.1</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41.4</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13"/>
                  </a:ext>
                </a:extLst>
              </a:tr>
              <a:tr h="301921">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复方磺胺甲噁唑</a:t>
                      </a: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53.2</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46.4</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10.4</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89.1</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2916518842"/>
                  </a:ext>
                </a:extLst>
              </a:tr>
              <a:tr h="288791">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dirty="0">
                          <a:ln>
                            <a:noFill/>
                          </a:ln>
                          <a:solidFill>
                            <a:srgbClr val="000000"/>
                          </a:solidFill>
                          <a:effectLst/>
                          <a:latin typeface="Calibri" panose="020F0502020204030204" pitchFamily="34" charset="0"/>
                          <a:ea typeface="楷体" panose="02010609060101010101" pitchFamily="49" charset="-122"/>
                        </a:rPr>
                        <a:t>氯霉素</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64.1</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35.9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400" b="0" i="0" u="none" strike="noStrike" kern="1200" cap="none" normalizeH="0" baseline="0" dirty="0">
                          <a:ln>
                            <a:noFill/>
                          </a:ln>
                          <a:solidFill>
                            <a:srgbClr val="000000"/>
                          </a:solidFill>
                          <a:effectLst/>
                          <a:latin typeface="Calibri" panose="020F0502020204030204" pitchFamily="34" charset="0"/>
                          <a:ea typeface="楷体" panose="02010609060101010101" pitchFamily="49" charset="-122"/>
                          <a:cs typeface="+mn-cs"/>
                        </a:rPr>
                        <a:t>　</a:t>
                      </a:r>
                    </a:p>
                  </a:txBody>
                  <a:tcPr marL="7979" marR="7979" marT="7980"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95.1</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14"/>
                  </a:ext>
                </a:extLst>
              </a:tr>
              <a:tr h="300728">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a:ln>
                            <a:noFill/>
                          </a:ln>
                          <a:solidFill>
                            <a:srgbClr val="000000"/>
                          </a:solidFill>
                          <a:effectLst/>
                          <a:latin typeface="Calibri" panose="020F0502020204030204" pitchFamily="34" charset="0"/>
                          <a:ea typeface="楷体" panose="02010609060101010101" pitchFamily="49" charset="-122"/>
                        </a:rPr>
                        <a:t>替加环素</a:t>
                      </a:r>
                    </a:p>
                  </a:txBody>
                  <a:tcPr marL="7979" marR="7979" marT="7980" marB="0" anchor="ctr" horzOverflow="overflow">
                    <a:lnL>
                      <a:noFill/>
                    </a:lnL>
                    <a:lnR>
                      <a:noFill/>
                    </a:lnR>
                    <a:lnT>
                      <a:noFill/>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a:t>
                      </a:r>
                    </a:p>
                  </a:txBody>
                  <a:tcPr marL="9525" marR="9525" marT="9525" marB="0" anchor="ctr">
                    <a:lnL>
                      <a:noFill/>
                    </a:lnL>
                    <a:lnR>
                      <a:noFill/>
                    </a:lnR>
                    <a:lnT>
                      <a:noFill/>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97.3</a:t>
                      </a:r>
                    </a:p>
                  </a:txBody>
                  <a:tcPr marL="9525" marR="9525" marT="9525" marB="0" anchor="ctr">
                    <a:lnL>
                      <a:noFill/>
                    </a:lnL>
                    <a:lnR>
                      <a:noFill/>
                    </a:lnR>
                    <a:lnT>
                      <a:noFill/>
                    </a:lnT>
                    <a:lnB w="12700" cap="flat" cmpd="sng" algn="ctr">
                      <a:solidFill>
                        <a:srgbClr val="1F497D"/>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400" b="0" i="0" u="none" strike="noStrike" kern="1200" cap="none" normalizeH="0" baseline="0">
                        <a:ln>
                          <a:noFill/>
                        </a:ln>
                        <a:solidFill>
                          <a:srgbClr val="000000"/>
                        </a:solidFill>
                        <a:effectLst/>
                        <a:latin typeface="Calibri" panose="020F0502020204030204" pitchFamily="34" charset="0"/>
                        <a:ea typeface="楷体" panose="02010609060101010101" pitchFamily="49" charset="-122"/>
                        <a:cs typeface="+mn-cs"/>
                      </a:endParaRPr>
                    </a:p>
                  </a:txBody>
                  <a:tcPr marL="7979" marR="7979" marT="7980" marB="0" anchor="ctr" horzOverflow="overflow">
                    <a:lnL>
                      <a:noFill/>
                    </a:lnL>
                    <a:lnR>
                      <a:noFill/>
                    </a:lnR>
                    <a:lnT>
                      <a:noFill/>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algn="ctr" fontAlgn="ctr"/>
                      <a:r>
                        <a:rPr lang="en-US" altLang="zh-CN"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9525" marR="9525" marT="9525" marB="0" anchor="ctr">
                    <a:lnL>
                      <a:noFill/>
                    </a:lnL>
                    <a:lnR>
                      <a:noFill/>
                    </a:lnR>
                    <a:lnT>
                      <a:noFill/>
                    </a:lnT>
                    <a:lnB w="12700" cap="flat" cmpd="sng" algn="ctr">
                      <a:solidFill>
                        <a:srgbClr val="1F497D"/>
                      </a:solidFill>
                      <a:prstDash val="solid"/>
                      <a:round/>
                      <a:headEnd type="none" w="med" len="med"/>
                      <a:tailEnd type="none" w="med" len="med"/>
                    </a:lnB>
                    <a:lnTlToBr>
                      <a:noFill/>
                    </a:lnTlToBr>
                    <a:lnBlToTr>
                      <a:noFill/>
                    </a:lnBlToTr>
                    <a:noFill/>
                  </a:tcPr>
                </a:tc>
                <a:tc>
                  <a:txBody>
                    <a:bodyPr/>
                    <a:lstStyle/>
                    <a:p>
                      <a:pPr algn="ctr" fontAlgn="ctr"/>
                      <a:r>
                        <a:rPr lang="en-US" altLang="zh-CN"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98.6</a:t>
                      </a:r>
                    </a:p>
                  </a:txBody>
                  <a:tcPr marL="9525" marR="9525" marT="9525" marB="0" anchor="ctr">
                    <a:lnL>
                      <a:noFill/>
                    </a:lnL>
                    <a:lnR>
                      <a:noFill/>
                    </a:lnR>
                    <a:lnT>
                      <a:noFill/>
                    </a:lnT>
                    <a:lnB w="12700" cap="flat" cmpd="sng" algn="ctr">
                      <a:solidFill>
                        <a:srgbClr val="1F497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42130" name="Rectangle 5">
            <a:extLst>
              <a:ext uri="{FF2B5EF4-FFF2-40B4-BE49-F238E27FC236}">
                <a16:creationId xmlns:a16="http://schemas.microsoft.com/office/drawing/2014/main" id="{DF9081B4-462C-ACF2-F1A7-FE0F07EEC5EF}"/>
              </a:ext>
            </a:extLst>
          </p:cNvPr>
          <p:cNvSpPr>
            <a:spLocks noChangeArrowheads="1"/>
          </p:cNvSpPr>
          <p:nvPr/>
        </p:nvSpPr>
        <p:spPr bwMode="auto">
          <a:xfrm>
            <a:off x="3395663" y="368300"/>
            <a:ext cx="810101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zh-CN" altLang="en-US" sz="2400" b="1" dirty="0">
                <a:solidFill>
                  <a:srgbClr val="0000FF"/>
                </a:solidFill>
                <a:ea typeface="微软雅黑" panose="020B0503020204020204" pitchFamily="34" charset="-122"/>
                <a:cs typeface="Times New Roman" panose="02020603050405020304" pitchFamily="18" charset="0"/>
              </a:rPr>
              <a:t>沙门菌属细菌对抗菌药的敏感性（</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Tree>
  </p:cSld>
  <p:clrMapOvr>
    <a:masterClrMapping/>
  </p:clrMapOvr>
  <p:transition spd="slow">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a:extLst>
              <a:ext uri="{FF2B5EF4-FFF2-40B4-BE49-F238E27FC236}">
                <a16:creationId xmlns:a16="http://schemas.microsoft.com/office/drawing/2014/main" id="{6B3D4E37-171B-39D8-401E-82FCE8A11D35}"/>
              </a:ext>
            </a:extLst>
          </p:cNvPr>
          <p:cNvGraphicFramePr>
            <a:graphicFrameLocks/>
          </p:cNvGraphicFramePr>
          <p:nvPr>
            <p:extLst>
              <p:ext uri="{D42A27DB-BD31-4B8C-83A1-F6EECF244321}">
                <p14:modId xmlns:p14="http://schemas.microsoft.com/office/powerpoint/2010/main" val="3988167449"/>
              </p:ext>
            </p:extLst>
          </p:nvPr>
        </p:nvGraphicFramePr>
        <p:xfrm>
          <a:off x="686602" y="1010324"/>
          <a:ext cx="10989461" cy="5220667"/>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5">
            <a:extLst>
              <a:ext uri="{FF2B5EF4-FFF2-40B4-BE49-F238E27FC236}">
                <a16:creationId xmlns:a16="http://schemas.microsoft.com/office/drawing/2014/main" id="{684436D6-3AC3-407E-9691-3D4400392C77}"/>
              </a:ext>
            </a:extLst>
          </p:cNvPr>
          <p:cNvSpPr>
            <a:spLocks noChangeArrowheads="1"/>
          </p:cNvSpPr>
          <p:nvPr/>
        </p:nvSpPr>
        <p:spPr bwMode="auto">
          <a:xfrm>
            <a:off x="1955800" y="368300"/>
            <a:ext cx="972026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33927</a:t>
            </a:r>
            <a:r>
              <a:rPr lang="zh-CN" altLang="en-US" sz="2400" b="1" dirty="0">
                <a:solidFill>
                  <a:srgbClr val="0000FF"/>
                </a:solidFill>
                <a:ea typeface="微软雅黑" panose="020B0503020204020204" pitchFamily="34" charset="-122"/>
                <a:cs typeface="Times New Roman" panose="02020603050405020304" pitchFamily="18" charset="0"/>
              </a:rPr>
              <a:t>株铜绿假单胞菌对抗菌药的耐药率（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5" name="Text Box 5">
            <a:extLst>
              <a:ext uri="{FF2B5EF4-FFF2-40B4-BE49-F238E27FC236}">
                <a16:creationId xmlns:a16="http://schemas.microsoft.com/office/drawing/2014/main" id="{BA7C541A-0DE5-0DA8-4E3C-1A7F6C920BCE}"/>
              </a:ext>
            </a:extLst>
          </p:cNvPr>
          <p:cNvSpPr txBox="1">
            <a:spLocks noChangeArrowheads="1"/>
          </p:cNvSpPr>
          <p:nvPr/>
        </p:nvSpPr>
        <p:spPr bwMode="auto">
          <a:xfrm>
            <a:off x="334963" y="2867025"/>
            <a:ext cx="295275" cy="274638"/>
          </a:xfrm>
          <a:prstGeom prst="rect">
            <a:avLst/>
          </a:prstGeom>
          <a:noFill/>
          <a:ln>
            <a:noFill/>
          </a:ln>
          <a:effectLst/>
        </p:spPr>
        <p:txBody>
          <a:bodyPr wrap="none">
            <a:spAutoFit/>
          </a:bodyPr>
          <a:lstStyle/>
          <a:p>
            <a:pPr eaLnBrk="1" hangingPunct="1">
              <a:defRPr/>
            </a:pPr>
            <a:r>
              <a:rPr lang="en-US" altLang="zh-CN" sz="1200" b="1">
                <a:effectLst>
                  <a:outerShdw blurRad="38100" dist="38100" dir="2700000" algn="tl">
                    <a:srgbClr val="C0C0C0"/>
                  </a:outerShdw>
                </a:effectLst>
                <a:latin typeface="Calibri" panose="020F0502020204030204" pitchFamily="34" charset="0"/>
              </a:rPr>
              <a:t>%</a:t>
            </a:r>
          </a:p>
        </p:txBody>
      </p:sp>
      <p:sp>
        <p:nvSpPr>
          <p:cNvPr id="2" name="矩形: 圆角 2">
            <a:extLst>
              <a:ext uri="{FF2B5EF4-FFF2-40B4-BE49-F238E27FC236}">
                <a16:creationId xmlns:a16="http://schemas.microsoft.com/office/drawing/2014/main" id="{A762FFBC-D3A8-04AD-3666-C014EB7DD555}"/>
              </a:ext>
            </a:extLst>
          </p:cNvPr>
          <p:cNvSpPr>
            <a:spLocks noChangeArrowheads="1"/>
          </p:cNvSpPr>
          <p:nvPr/>
        </p:nvSpPr>
        <p:spPr bwMode="auto">
          <a:xfrm>
            <a:off x="1180271" y="1283284"/>
            <a:ext cx="6414016" cy="1355413"/>
          </a:xfrm>
          <a:prstGeom prst="roundRect">
            <a:avLst>
              <a:gd name="adj" fmla="val 11657"/>
            </a:avLst>
          </a:prstGeom>
          <a:solidFill>
            <a:schemeClr val="accent4">
              <a:lumMod val="10000"/>
              <a:lumOff val="90000"/>
            </a:schemeClr>
          </a:solidFill>
          <a:ln w="19050" algn="ctr">
            <a:noFill/>
            <a:round/>
            <a:headEnd/>
            <a:tailEnd/>
          </a:ln>
        </p:spPr>
        <p:txBody>
          <a:bodyPr/>
          <a:lstStyle>
            <a:lvl1pPr marL="285750" indent="-285750">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铜绿假单胞菌对多黏菌素、氨基糖苷类、头孢吡肟和头孢他啶</a:t>
            </a:r>
            <a:r>
              <a:rPr lang="en-US" altLang="zh-CN" sz="1500" dirty="0">
                <a:solidFill>
                  <a:schemeClr val="bg2"/>
                </a:solidFill>
                <a:ea typeface="楷体" panose="02010609060101010101" pitchFamily="49" charset="-122"/>
              </a:rPr>
              <a:t>-</a:t>
            </a:r>
            <a:r>
              <a:rPr lang="zh-CN" altLang="en-US" sz="1500" dirty="0">
                <a:solidFill>
                  <a:schemeClr val="bg2"/>
                </a:solidFill>
                <a:ea typeface="楷体" panose="02010609060101010101" pitchFamily="49" charset="-122"/>
              </a:rPr>
              <a:t>阿维巴坦等高度敏感</a:t>
            </a:r>
            <a:endParaRPr lang="en-US" altLang="zh-CN" sz="1500" dirty="0">
              <a:solidFill>
                <a:schemeClr val="bg2"/>
              </a:solidFill>
              <a:ea typeface="楷体" panose="02010609060101010101" pitchFamily="49" charset="-122"/>
            </a:endParaRP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铜绿假单胞菌对亚胺培南和美罗培南的耐药率分别为</a:t>
            </a:r>
            <a:r>
              <a:rPr lang="en-US" altLang="zh-CN" sz="1500" dirty="0">
                <a:solidFill>
                  <a:schemeClr val="bg2"/>
                </a:solidFill>
                <a:ea typeface="楷体" panose="02010609060101010101" pitchFamily="49" charset="-122"/>
              </a:rPr>
              <a:t>21.3%</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17.3%</a:t>
            </a:r>
          </a:p>
          <a:p>
            <a:pPr eaLnBrk="1" hangingPunct="1">
              <a:lnSpc>
                <a:spcPts val="2300"/>
              </a:lnSpc>
              <a:spcBef>
                <a:spcPct val="0"/>
              </a:spcBef>
              <a:buClrTx/>
              <a:buSzPct val="90000"/>
            </a:pPr>
            <a:r>
              <a:rPr lang="zh-CN" altLang="en-US" sz="1500" dirty="0">
                <a:solidFill>
                  <a:schemeClr val="bg2"/>
                </a:solidFill>
                <a:ea typeface="楷体" panose="02010609060101010101" pitchFamily="49" charset="-122"/>
              </a:rPr>
              <a:t>铜绿假单胞菌对环丙沙星和左氧氟沙星的耐药率分别为</a:t>
            </a:r>
            <a:r>
              <a:rPr lang="en-US" altLang="zh-CN" sz="1500" dirty="0">
                <a:solidFill>
                  <a:schemeClr val="bg2"/>
                </a:solidFill>
                <a:ea typeface="楷体" panose="02010609060101010101" pitchFamily="49" charset="-122"/>
              </a:rPr>
              <a:t>13.7%</a:t>
            </a:r>
            <a:r>
              <a:rPr lang="zh-CN" altLang="en-US" sz="1500" dirty="0">
                <a:solidFill>
                  <a:schemeClr val="bg2"/>
                </a:solidFill>
                <a:ea typeface="楷体" panose="02010609060101010101" pitchFamily="49" charset="-122"/>
              </a:rPr>
              <a:t>和</a:t>
            </a:r>
            <a:r>
              <a:rPr lang="en-US" altLang="zh-CN" sz="1500" dirty="0">
                <a:solidFill>
                  <a:schemeClr val="bg2"/>
                </a:solidFill>
                <a:ea typeface="楷体" panose="02010609060101010101" pitchFamily="49" charset="-122"/>
              </a:rPr>
              <a:t>19.6%</a:t>
            </a:r>
            <a:endParaRPr lang="zh-CN" altLang="en-US" sz="1500" dirty="0">
              <a:solidFill>
                <a:schemeClr val="bg2"/>
              </a:solidFill>
              <a:ea typeface="楷体" panose="02010609060101010101" pitchFamily="49" charset="-122"/>
            </a:endParaRPr>
          </a:p>
        </p:txBody>
      </p:sp>
    </p:spTree>
    <p:extLst>
      <p:ext uri="{BB962C8B-B14F-4D97-AF65-F5344CB8AC3E}">
        <p14:creationId xmlns:p14="http://schemas.microsoft.com/office/powerpoint/2010/main" val="4161653788"/>
      </p:ext>
    </p:extLst>
  </p:cSld>
  <p:clrMapOvr>
    <a:masterClrMapping/>
  </p:clrMapOvr>
  <p:transition spd="slow">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4">
            <a:extLst>
              <a:ext uri="{FF2B5EF4-FFF2-40B4-BE49-F238E27FC236}">
                <a16:creationId xmlns:a16="http://schemas.microsoft.com/office/drawing/2014/main" id="{C3F8D93E-EE7B-9F15-7674-D4CC25520AB4}"/>
              </a:ext>
            </a:extLst>
          </p:cNvPr>
          <p:cNvGraphicFramePr>
            <a:graphicFrameLocks noChangeAspect="1"/>
          </p:cNvGraphicFramePr>
          <p:nvPr>
            <p:extLst>
              <p:ext uri="{D42A27DB-BD31-4B8C-83A1-F6EECF244321}">
                <p14:modId xmlns:p14="http://schemas.microsoft.com/office/powerpoint/2010/main" val="930247881"/>
              </p:ext>
            </p:extLst>
          </p:nvPr>
        </p:nvGraphicFramePr>
        <p:xfrm>
          <a:off x="515938" y="1139825"/>
          <a:ext cx="11341099" cy="5169543"/>
        </p:xfrm>
        <a:graphic>
          <a:graphicData uri="http://schemas.openxmlformats.org/drawingml/2006/chart">
            <c:chart xmlns:c="http://schemas.openxmlformats.org/drawingml/2006/chart" xmlns:r="http://schemas.openxmlformats.org/officeDocument/2006/relationships" r:id="rId2"/>
          </a:graphicData>
        </a:graphic>
      </p:graphicFrame>
      <p:sp>
        <p:nvSpPr>
          <p:cNvPr id="44034" name="Rectangle 5">
            <a:extLst>
              <a:ext uri="{FF2B5EF4-FFF2-40B4-BE49-F238E27FC236}">
                <a16:creationId xmlns:a16="http://schemas.microsoft.com/office/drawing/2014/main" id="{F8CD93D5-ABAB-C3D3-E770-4245C4B1EB66}"/>
              </a:ext>
            </a:extLst>
          </p:cNvPr>
          <p:cNvSpPr>
            <a:spLocks noChangeArrowheads="1"/>
          </p:cNvSpPr>
          <p:nvPr/>
        </p:nvSpPr>
        <p:spPr bwMode="auto">
          <a:xfrm>
            <a:off x="2135188" y="368300"/>
            <a:ext cx="97218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7526</a:t>
            </a:r>
            <a:r>
              <a:rPr lang="zh-CN" altLang="en-US" sz="2400" b="1" dirty="0">
                <a:solidFill>
                  <a:srgbClr val="0000FF"/>
                </a:solidFill>
                <a:ea typeface="微软雅黑" panose="020B0503020204020204" pitchFamily="34" charset="-122"/>
                <a:cs typeface="Times New Roman" panose="02020603050405020304" pitchFamily="18" charset="0"/>
              </a:rPr>
              <a:t>株</a:t>
            </a:r>
            <a:r>
              <a:rPr lang="zh-CN" altLang="en-US" sz="2400" b="1" dirty="0">
                <a:solidFill>
                  <a:srgbClr val="FF0000"/>
                </a:solidFill>
                <a:ea typeface="微软雅黑" panose="020B0503020204020204" pitchFamily="34" charset="-122"/>
                <a:cs typeface="Times New Roman" panose="02020603050405020304" pitchFamily="18" charset="0"/>
              </a:rPr>
              <a:t>碳青霉烯类耐药</a:t>
            </a:r>
            <a:r>
              <a:rPr lang="zh-CN" altLang="en-US" sz="2400" b="1" dirty="0">
                <a:solidFill>
                  <a:srgbClr val="0000FF"/>
                </a:solidFill>
                <a:ea typeface="微软雅黑" panose="020B0503020204020204" pitchFamily="34" charset="-122"/>
                <a:cs typeface="Times New Roman" panose="02020603050405020304" pitchFamily="18" charset="0"/>
              </a:rPr>
              <a:t>铜绿假单胞菌对抗菌药的耐药率（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19461" name="Text Box 5">
            <a:extLst>
              <a:ext uri="{FF2B5EF4-FFF2-40B4-BE49-F238E27FC236}">
                <a16:creationId xmlns:a16="http://schemas.microsoft.com/office/drawing/2014/main" id="{2927A5C0-4503-A08B-E0FC-1FA3439B4974}"/>
              </a:ext>
            </a:extLst>
          </p:cNvPr>
          <p:cNvSpPr txBox="1">
            <a:spLocks noChangeArrowheads="1"/>
          </p:cNvSpPr>
          <p:nvPr/>
        </p:nvSpPr>
        <p:spPr bwMode="auto">
          <a:xfrm>
            <a:off x="334963" y="2867025"/>
            <a:ext cx="295275" cy="274638"/>
          </a:xfrm>
          <a:prstGeom prst="rect">
            <a:avLst/>
          </a:prstGeom>
          <a:noFill/>
          <a:ln>
            <a:noFill/>
          </a:ln>
          <a:effectLst/>
        </p:spPr>
        <p:txBody>
          <a:bodyPr wrap="none">
            <a:spAutoFit/>
          </a:bodyPr>
          <a:lstStyle/>
          <a:p>
            <a:pPr eaLnBrk="1" hangingPunct="1">
              <a:defRPr/>
            </a:pPr>
            <a:r>
              <a:rPr lang="en-US" altLang="zh-CN" sz="1200" b="1">
                <a:effectLst>
                  <a:outerShdw blurRad="38100" dist="38100" dir="2700000" algn="tl">
                    <a:srgbClr val="C0C0C0"/>
                  </a:outerShdw>
                </a:effectLst>
                <a:latin typeface="Calibri" panose="020F0502020204030204" pitchFamily="34" charset="0"/>
              </a:rPr>
              <a:t>%</a:t>
            </a:r>
          </a:p>
        </p:txBody>
      </p:sp>
    </p:spTree>
  </p:cSld>
  <p:clrMapOvr>
    <a:masterClrMapping/>
  </p:clrMapOvr>
  <p:transition spd="slow">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5">
            <a:extLst>
              <a:ext uri="{FF2B5EF4-FFF2-40B4-BE49-F238E27FC236}">
                <a16:creationId xmlns:a16="http://schemas.microsoft.com/office/drawing/2014/main" id="{EE1AEEB1-4ADD-CEA6-0585-5491D974F3D7}"/>
              </a:ext>
            </a:extLst>
          </p:cNvPr>
          <p:cNvSpPr>
            <a:spLocks noGrp="1" noChangeArrowheads="1"/>
          </p:cNvSpPr>
          <p:nvPr>
            <p:ph type="title"/>
          </p:nvPr>
        </p:nvSpPr>
        <p:spPr>
          <a:xfrm>
            <a:off x="2495550" y="188913"/>
            <a:ext cx="9001125" cy="693737"/>
          </a:xfrm>
        </p:spPr>
        <p:txBody>
          <a:bodyPr/>
          <a:lstStyle/>
          <a:p>
            <a:r>
              <a:rPr lang="zh-CN" altLang="en-US" sz="2400" b="1" dirty="0"/>
              <a:t>铜绿假单胞菌对亚胺培南和美罗培南耐药变迁</a:t>
            </a:r>
            <a:r>
              <a:rPr lang="zh-CN" altLang="en-US" sz="2400" b="1" dirty="0">
                <a:cs typeface="Times New Roman" panose="02020603050405020304" pitchFamily="18" charset="0"/>
              </a:rPr>
              <a:t>（</a:t>
            </a:r>
            <a:r>
              <a:rPr lang="en-US" altLang="zh-CN" sz="2400" b="1" dirty="0">
                <a:cs typeface="Times New Roman" panose="02020603050405020304" pitchFamily="18" charset="0"/>
              </a:rPr>
              <a:t>2005-2024</a:t>
            </a:r>
            <a:r>
              <a:rPr lang="zh-CN" altLang="en-US" sz="2400" b="1" dirty="0">
                <a:cs typeface="Times New Roman" panose="02020603050405020304" pitchFamily="18" charset="0"/>
              </a:rPr>
              <a:t>）</a:t>
            </a:r>
            <a:endParaRPr lang="zh-CN" altLang="en-US" sz="2400" b="1" dirty="0"/>
          </a:p>
        </p:txBody>
      </p:sp>
      <p:sp>
        <p:nvSpPr>
          <p:cNvPr id="45061" name="文本框 11">
            <a:extLst>
              <a:ext uri="{FF2B5EF4-FFF2-40B4-BE49-F238E27FC236}">
                <a16:creationId xmlns:a16="http://schemas.microsoft.com/office/drawing/2014/main" id="{7E589937-F123-2CE7-A91C-55D097BC20FF}"/>
              </a:ext>
            </a:extLst>
          </p:cNvPr>
          <p:cNvSpPr txBox="1">
            <a:spLocks noChangeArrowheads="1"/>
          </p:cNvSpPr>
          <p:nvPr/>
        </p:nvSpPr>
        <p:spPr bwMode="auto">
          <a:xfrm>
            <a:off x="10113963" y="6340475"/>
            <a:ext cx="2044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en-US" altLang="zh-CN" sz="2000">
                <a:solidFill>
                  <a:schemeClr val="bg1"/>
                </a:solidFill>
                <a:ea typeface="宋体" panose="02010600030101010101" pitchFamily="2" charset="-122"/>
                <a:cs typeface="Calibri" panose="020F0502020204030204" pitchFamily="34" charset="0"/>
              </a:rPr>
              <a:t>www.chinets.com</a:t>
            </a:r>
          </a:p>
        </p:txBody>
      </p:sp>
      <p:pic>
        <p:nvPicPr>
          <p:cNvPr id="4" name="图片 3">
            <a:extLst>
              <a:ext uri="{FF2B5EF4-FFF2-40B4-BE49-F238E27FC236}">
                <a16:creationId xmlns:a16="http://schemas.microsoft.com/office/drawing/2014/main" id="{F5D90556-BC53-0554-9B25-CE0990B9D028}"/>
              </a:ext>
            </a:extLst>
          </p:cNvPr>
          <p:cNvPicPr>
            <a:picLocks noChangeAspect="1"/>
          </p:cNvPicPr>
          <p:nvPr/>
        </p:nvPicPr>
        <p:blipFill>
          <a:blip r:embed="rId2"/>
          <a:stretch>
            <a:fillRect/>
          </a:stretch>
        </p:blipFill>
        <p:spPr>
          <a:xfrm>
            <a:off x="498825" y="1448747"/>
            <a:ext cx="11194349" cy="3557458"/>
          </a:xfrm>
          <a:prstGeom prst="rect">
            <a:avLst/>
          </a:prstGeom>
        </p:spPr>
      </p:pic>
    </p:spTree>
  </p:cSld>
  <p:clrMapOvr>
    <a:masterClrMapping/>
  </p:clrMapOvr>
  <p:transition spd="slow">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ABD09-9DBE-5F08-1175-2FA85DEBA799}"/>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B86DECFA-9CE2-2B28-F8AA-AEDD494D2D6A}"/>
              </a:ext>
            </a:extLst>
          </p:cNvPr>
          <p:cNvSpPr txBox="1">
            <a:spLocks noChangeArrowheads="1"/>
          </p:cNvSpPr>
          <p:nvPr/>
        </p:nvSpPr>
        <p:spPr bwMode="auto">
          <a:xfrm>
            <a:off x="2315517" y="368609"/>
            <a:ext cx="954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eaLnBrk="1" hangingPunct="1"/>
            <a:r>
              <a:rPr lang="zh-CN" altLang="en-US" sz="2400" b="1" kern="0" dirty="0">
                <a:cs typeface="Times New Roman" panose="02020603050405020304" pitchFamily="18" charset="0"/>
              </a:rPr>
              <a:t>铜绿假单胞菌对抗菌药物的敏感性（主动监测）</a:t>
            </a:r>
            <a:endParaRPr lang="en-US" altLang="zh-CN" sz="2400" b="1" kern="0" dirty="0">
              <a:cs typeface="Times New Roman" panose="02020603050405020304" pitchFamily="18" charset="0"/>
            </a:endParaRPr>
          </a:p>
        </p:txBody>
      </p:sp>
      <p:sp>
        <p:nvSpPr>
          <p:cNvPr id="3" name="文本框 2">
            <a:extLst>
              <a:ext uri="{FF2B5EF4-FFF2-40B4-BE49-F238E27FC236}">
                <a16:creationId xmlns:a16="http://schemas.microsoft.com/office/drawing/2014/main" id="{1E8D7DB9-9BD1-93F1-8329-5172DA27CDF8}"/>
              </a:ext>
            </a:extLst>
          </p:cNvPr>
          <p:cNvSpPr txBox="1"/>
          <p:nvPr/>
        </p:nvSpPr>
        <p:spPr>
          <a:xfrm>
            <a:off x="9832439" y="6431169"/>
            <a:ext cx="1853392" cy="307777"/>
          </a:xfrm>
          <a:prstGeom prst="rect">
            <a:avLst/>
          </a:prstGeom>
          <a:noFill/>
        </p:spPr>
        <p:txBody>
          <a:bodyPr wrap="none" rtlCol="0">
            <a:spAutoFit/>
          </a:bodyPr>
          <a:lstStyle/>
          <a:p>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CHINET</a:t>
            </a:r>
            <a:r>
              <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rPr>
              <a:t>主动监测 </a:t>
            </a:r>
            <a:r>
              <a:rPr lang="en-US" altLang="zh-CN" sz="1400" dirty="0">
                <a:solidFill>
                  <a:schemeClr val="bg1"/>
                </a:solidFill>
                <a:latin typeface="Calibri" panose="020F0502020204030204" pitchFamily="34" charset="0"/>
                <a:ea typeface="Calibri" panose="020F0502020204030204" pitchFamily="34" charset="0"/>
                <a:cs typeface="Calibri" panose="020F0502020204030204" pitchFamily="34" charset="0"/>
              </a:rPr>
              <a:t>2023</a:t>
            </a:r>
            <a:endParaRPr lang="zh-CN" altLang="en-US" sz="1400" dirty="0">
              <a:solidFill>
                <a:schemeClr val="bg1"/>
              </a:solidFill>
              <a:latin typeface="Calibri" panose="020F0502020204030204" pitchFamily="34" charset="0"/>
              <a:ea typeface="楷体" panose="02010609060101010101" pitchFamily="49" charset="-122"/>
              <a:cs typeface="Calibri" panose="020F0502020204030204" pitchFamily="34" charset="0"/>
            </a:endParaRPr>
          </a:p>
        </p:txBody>
      </p:sp>
      <p:graphicFrame>
        <p:nvGraphicFramePr>
          <p:cNvPr id="5" name="表格 4">
            <a:extLst>
              <a:ext uri="{FF2B5EF4-FFF2-40B4-BE49-F238E27FC236}">
                <a16:creationId xmlns:a16="http://schemas.microsoft.com/office/drawing/2014/main" id="{E069454C-0616-C44A-1583-8EF3B3BC7790}"/>
              </a:ext>
            </a:extLst>
          </p:cNvPr>
          <p:cNvGraphicFramePr>
            <a:graphicFrameLocks noGrp="1"/>
          </p:cNvGraphicFramePr>
          <p:nvPr>
            <p:extLst>
              <p:ext uri="{D42A27DB-BD31-4B8C-83A1-F6EECF244321}">
                <p14:modId xmlns:p14="http://schemas.microsoft.com/office/powerpoint/2010/main" val="3601223530"/>
              </p:ext>
            </p:extLst>
          </p:nvPr>
        </p:nvGraphicFramePr>
        <p:xfrm>
          <a:off x="704159" y="2443839"/>
          <a:ext cx="10861826" cy="3600462"/>
        </p:xfrm>
        <a:graphic>
          <a:graphicData uri="http://schemas.openxmlformats.org/drawingml/2006/table">
            <a:tbl>
              <a:tblPr firstRow="1" bandRow="1">
                <a:tableStyleId>{5C22544A-7EE6-4342-B048-85BDC9FD1C3A}</a:tableStyleId>
              </a:tblPr>
              <a:tblGrid>
                <a:gridCol w="2670943">
                  <a:extLst>
                    <a:ext uri="{9D8B030D-6E8A-4147-A177-3AD203B41FA5}">
                      <a16:colId xmlns:a16="http://schemas.microsoft.com/office/drawing/2014/main" val="1088289221"/>
                    </a:ext>
                  </a:extLst>
                </a:gridCol>
                <a:gridCol w="1602564">
                  <a:extLst>
                    <a:ext uri="{9D8B030D-6E8A-4147-A177-3AD203B41FA5}">
                      <a16:colId xmlns:a16="http://schemas.microsoft.com/office/drawing/2014/main" val="2500030809"/>
                    </a:ext>
                  </a:extLst>
                </a:gridCol>
                <a:gridCol w="1602564">
                  <a:extLst>
                    <a:ext uri="{9D8B030D-6E8A-4147-A177-3AD203B41FA5}">
                      <a16:colId xmlns:a16="http://schemas.microsoft.com/office/drawing/2014/main" val="1889174291"/>
                    </a:ext>
                  </a:extLst>
                </a:gridCol>
                <a:gridCol w="1246439">
                  <a:extLst>
                    <a:ext uri="{9D8B030D-6E8A-4147-A177-3AD203B41FA5}">
                      <a16:colId xmlns:a16="http://schemas.microsoft.com/office/drawing/2014/main" val="1563995650"/>
                    </a:ext>
                  </a:extLst>
                </a:gridCol>
                <a:gridCol w="1246439">
                  <a:extLst>
                    <a:ext uri="{9D8B030D-6E8A-4147-A177-3AD203B41FA5}">
                      <a16:colId xmlns:a16="http://schemas.microsoft.com/office/drawing/2014/main" val="1203315913"/>
                    </a:ext>
                  </a:extLst>
                </a:gridCol>
                <a:gridCol w="1246439">
                  <a:extLst>
                    <a:ext uri="{9D8B030D-6E8A-4147-A177-3AD203B41FA5}">
                      <a16:colId xmlns:a16="http://schemas.microsoft.com/office/drawing/2014/main" val="1079382715"/>
                    </a:ext>
                  </a:extLst>
                </a:gridCol>
                <a:gridCol w="1246438">
                  <a:extLst>
                    <a:ext uri="{9D8B030D-6E8A-4147-A177-3AD203B41FA5}">
                      <a16:colId xmlns:a16="http://schemas.microsoft.com/office/drawing/2014/main" val="1990288172"/>
                    </a:ext>
                  </a:extLst>
                </a:gridCol>
              </a:tblGrid>
              <a:tr h="600077">
                <a:tc>
                  <a:txBody>
                    <a:bodyPr/>
                    <a:lstStyle/>
                    <a:p>
                      <a:pPr algn="l">
                        <a:lnSpc>
                          <a:spcPct val="100000"/>
                        </a:lnSpc>
                        <a:spcAft>
                          <a:spcPts val="0"/>
                        </a:spcAft>
                      </a:pPr>
                      <a:r>
                        <a:rPr lang="zh-CN" altLang="en-US"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抗菌药物</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altLang="en-US"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株数</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范围</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6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a:t>
                      </a:r>
                      <a:endParaRPr lang="zh-CN" sz="16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6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6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90</a:t>
                      </a:r>
                      <a:endParaRPr lang="zh-CN" sz="16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耐药率</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6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敏感率</a:t>
                      </a:r>
                      <a:endParaRPr lang="zh-CN" sz="16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extLst>
                  <a:ext uri="{0D108BD9-81ED-4DB2-BD59-A6C34878D82A}">
                    <a16:rowId xmlns:a16="http://schemas.microsoft.com/office/drawing/2014/main" val="3452744495"/>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黏菌素</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861</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&lt;=0.125 - &gt;8</a:t>
                      </a:r>
                    </a:p>
                  </a:txBody>
                  <a:tcPr marL="9525" marR="9525" marT="9525" marB="0" anchor="ctr">
                    <a:solidFill>
                      <a:schemeClr val="bg1">
                        <a:lumMod val="95000"/>
                      </a:schemeClr>
                    </a:solid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5.6 </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94.4 </a:t>
                      </a:r>
                    </a:p>
                  </a:txBody>
                  <a:tcPr marL="9525" marR="9525" marT="9525" marB="0" anchor="ctr">
                    <a:solidFill>
                      <a:schemeClr val="bg1">
                        <a:lumMod val="95000"/>
                      </a:schemeClr>
                    </a:solidFill>
                  </a:tcPr>
                </a:tc>
                <a:extLst>
                  <a:ext uri="{0D108BD9-81ED-4DB2-BD59-A6C34878D82A}">
                    <a16:rowId xmlns:a16="http://schemas.microsoft.com/office/drawing/2014/main" val="2654119089"/>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头孢他啶</a:t>
                      </a:r>
                      <a:r>
                        <a:rPr 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861</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0.25 - &gt;64</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4.5 </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95.5 </a:t>
                      </a:r>
                    </a:p>
                  </a:txBody>
                  <a:tcPr marL="9525" marR="9525" marT="9525" marB="0" anchor="ctr">
                    <a:noFill/>
                  </a:tcPr>
                </a:tc>
                <a:extLst>
                  <a:ext uri="{0D108BD9-81ED-4DB2-BD59-A6C34878D82A}">
                    <a16:rowId xmlns:a16="http://schemas.microsoft.com/office/drawing/2014/main" val="2679891163"/>
                  </a:ext>
                </a:extLst>
              </a:tr>
              <a:tr h="600077">
                <a:tc>
                  <a:txBody>
                    <a:bodyPr/>
                    <a:lstStyle/>
                    <a:p>
                      <a:pPr algn="l">
                        <a:spcAft>
                          <a:spcPts val="0"/>
                        </a:spcAft>
                      </a:pPr>
                      <a:r>
                        <a:rPr lang="zh-CN" alt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亚胺培南</a:t>
                      </a:r>
                      <a:r>
                        <a:rPr lang="en-US"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alt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瑞来巴坦</a:t>
                      </a:r>
                      <a:endParaRPr lang="zh-CN" sz="1600" kern="100" baseline="300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306</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0.125 - &gt;64</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 </a:t>
                      </a:r>
                    </a:p>
                  </a:txBody>
                  <a:tcPr marL="9525" marR="9525" marT="9525" marB="0" anchor="c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97.1 </a:t>
                      </a:r>
                    </a:p>
                  </a:txBody>
                  <a:tcPr marL="9525" marR="9525" marT="9525" marB="0" anchor="ctr">
                    <a:solidFill>
                      <a:schemeClr val="bg1">
                        <a:lumMod val="95000"/>
                      </a:schemeClr>
                    </a:solidFill>
                  </a:tcPr>
                </a:tc>
                <a:extLst>
                  <a:ext uri="{0D108BD9-81ED-4DB2-BD59-A6C34878D82A}">
                    <a16:rowId xmlns:a16="http://schemas.microsoft.com/office/drawing/2014/main" val="2371755570"/>
                  </a:ext>
                </a:extLst>
              </a:tr>
              <a:tr h="600077">
                <a:tc>
                  <a:txBody>
                    <a:bodyPr/>
                    <a:lstStyle/>
                    <a:p>
                      <a:pPr algn="l">
                        <a:spcAft>
                          <a:spcPts val="0"/>
                        </a:spcAft>
                      </a:pP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美罗培南</a:t>
                      </a:r>
                      <a:r>
                        <a:rPr 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韦博巴坦</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861</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&lt;=0.03 - &gt;64</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6.7 </a:t>
                      </a:r>
                    </a:p>
                  </a:txBody>
                  <a:tcPr marL="9525" marR="9525" marT="9525" marB="0" anchor="c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86.3 </a:t>
                      </a:r>
                    </a:p>
                  </a:txBody>
                  <a:tcPr marL="9525" marR="9525" marT="9525" marB="0" anchor="ctr">
                    <a:noFill/>
                  </a:tcPr>
                </a:tc>
                <a:extLst>
                  <a:ext uri="{0D108BD9-81ED-4DB2-BD59-A6C34878D82A}">
                    <a16:rowId xmlns:a16="http://schemas.microsoft.com/office/drawing/2014/main" val="1375034397"/>
                  </a:ext>
                </a:extLst>
              </a:tr>
              <a:tr h="600077">
                <a:tc>
                  <a:txBody>
                    <a:bodyPr/>
                    <a:lstStyle/>
                    <a:p>
                      <a:pPr algn="l">
                        <a:spcAft>
                          <a:spcPts val="0"/>
                        </a:spcAft>
                      </a:pPr>
                      <a:r>
                        <a:rPr lang="zh-CN" alt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氨曲南</a:t>
                      </a:r>
                      <a:r>
                        <a:rPr lang="en-US" altLang="zh-CN"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altLang="en-US" sz="16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阿维巴坦</a:t>
                      </a:r>
                      <a:endParaRPr lang="zh-CN" sz="16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861</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0.06 - &gt;64</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32</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0770469"/>
                  </a:ext>
                </a:extLst>
              </a:tr>
            </a:tbl>
          </a:graphicData>
        </a:graphic>
      </p:graphicFrame>
      <p:sp>
        <p:nvSpPr>
          <p:cNvPr id="9" name="内容占位符 8">
            <a:extLst>
              <a:ext uri="{FF2B5EF4-FFF2-40B4-BE49-F238E27FC236}">
                <a16:creationId xmlns:a16="http://schemas.microsoft.com/office/drawing/2014/main" id="{01A22CAB-8B82-5E0F-C47C-0210857E5E3F}"/>
              </a:ext>
            </a:extLst>
          </p:cNvPr>
          <p:cNvSpPr>
            <a:spLocks noGrp="1"/>
          </p:cNvSpPr>
          <p:nvPr>
            <p:ph idx="1"/>
          </p:nvPr>
        </p:nvSpPr>
        <p:spPr>
          <a:xfrm>
            <a:off x="572472" y="908678"/>
            <a:ext cx="11125200" cy="1440184"/>
          </a:xfrm>
        </p:spPr>
        <p:txBody>
          <a:bodyPr/>
          <a:lstStyle/>
          <a:p>
            <a:pPr>
              <a:lnSpc>
                <a:spcPct val="150000"/>
              </a:lnSpc>
            </a:pPr>
            <a:r>
              <a:rPr lang="en-US" altLang="zh-CN" sz="1800" dirty="0">
                <a:solidFill>
                  <a:schemeClr val="bg2"/>
                </a:solidFill>
                <a:ea typeface="Calibri" panose="020F0502020204030204" pitchFamily="34" charset="0"/>
                <a:cs typeface="Calibri" panose="020F0502020204030204" pitchFamily="34" charset="0"/>
              </a:rPr>
              <a:t>CHINET</a:t>
            </a:r>
            <a:r>
              <a:rPr lang="zh-CN" altLang="en-US" sz="1800" dirty="0">
                <a:solidFill>
                  <a:schemeClr val="bg2"/>
                </a:solidFill>
                <a:ea typeface="微软雅黑" panose="020B0503020204020204" pitchFamily="34" charset="-122"/>
                <a:cs typeface="Calibri" panose="020F0502020204030204" pitchFamily="34" charset="0"/>
              </a:rPr>
              <a:t>监测网每年定期收集菌株，采用标准的</a:t>
            </a:r>
            <a:r>
              <a:rPr lang="zh-CN" altLang="en-US" sz="1800" b="1" dirty="0">
                <a:solidFill>
                  <a:schemeClr val="bg2"/>
                </a:solidFill>
                <a:ea typeface="微软雅黑" panose="020B0503020204020204" pitchFamily="34" charset="-122"/>
                <a:cs typeface="Calibri" panose="020F0502020204030204" pitchFamily="34" charset="0"/>
              </a:rPr>
              <a:t>肉汤微量稀释法</a:t>
            </a:r>
            <a:r>
              <a:rPr lang="zh-CN" altLang="en-US" sz="1800" dirty="0">
                <a:solidFill>
                  <a:schemeClr val="bg2"/>
                </a:solidFill>
                <a:ea typeface="微软雅黑" panose="020B0503020204020204" pitchFamily="34" charset="-122"/>
                <a:cs typeface="Calibri" panose="020F0502020204030204" pitchFamily="34" charset="0"/>
              </a:rPr>
              <a:t>测定细菌对抗菌药物的敏感性，包括抗菌新药，补充和完善常规耐药监测数据。</a:t>
            </a:r>
            <a:endParaRPr lang="en-US" altLang="zh-CN" sz="1800" dirty="0">
              <a:solidFill>
                <a:schemeClr val="bg2"/>
              </a:solidFill>
              <a:ea typeface="微软雅黑" panose="020B0503020204020204" pitchFamily="34" charset="-122"/>
              <a:cs typeface="Calibri" panose="020F0502020204030204" pitchFamily="34" charset="0"/>
            </a:endParaRPr>
          </a:p>
          <a:p>
            <a:pPr>
              <a:lnSpc>
                <a:spcPct val="150000"/>
              </a:lnSpc>
            </a:pPr>
            <a:r>
              <a:rPr lang="zh-CN" altLang="en-US" sz="1800" dirty="0">
                <a:solidFill>
                  <a:schemeClr val="bg2"/>
                </a:solidFill>
                <a:ea typeface="微软雅黑" panose="020B0503020204020204" pitchFamily="34" charset="-122"/>
                <a:cs typeface="Calibri" panose="020F0502020204030204" pitchFamily="34" charset="0"/>
              </a:rPr>
              <a:t>铜绿假单胞菌对亚胺培南和美罗培南的耐药率分别为</a:t>
            </a:r>
            <a:r>
              <a:rPr lang="en-US" altLang="zh-CN" sz="1800" dirty="0">
                <a:solidFill>
                  <a:schemeClr val="bg2"/>
                </a:solidFill>
                <a:ea typeface="微软雅黑" panose="020B0503020204020204" pitchFamily="34" charset="-122"/>
                <a:cs typeface="Calibri" panose="020F0502020204030204" pitchFamily="34" charset="0"/>
              </a:rPr>
              <a:t>26%</a:t>
            </a:r>
            <a:r>
              <a:rPr lang="zh-CN" altLang="en-US" sz="1800" dirty="0">
                <a:solidFill>
                  <a:schemeClr val="bg2"/>
                </a:solidFill>
                <a:ea typeface="微软雅黑" panose="020B0503020204020204" pitchFamily="34" charset="-122"/>
                <a:cs typeface="Calibri" panose="020F0502020204030204" pitchFamily="34" charset="0"/>
              </a:rPr>
              <a:t>和</a:t>
            </a:r>
            <a:r>
              <a:rPr lang="en-US" altLang="zh-CN" sz="1800" dirty="0">
                <a:solidFill>
                  <a:schemeClr val="bg2"/>
                </a:solidFill>
                <a:ea typeface="微软雅黑" panose="020B0503020204020204" pitchFamily="34" charset="-122"/>
                <a:cs typeface="Calibri" panose="020F0502020204030204" pitchFamily="34" charset="0"/>
              </a:rPr>
              <a:t>14.4%</a:t>
            </a:r>
          </a:p>
        </p:txBody>
      </p:sp>
    </p:spTree>
    <p:extLst>
      <p:ext uri="{BB962C8B-B14F-4D97-AF65-F5344CB8AC3E}">
        <p14:creationId xmlns:p14="http://schemas.microsoft.com/office/powerpoint/2010/main" val="3255962038"/>
      </p:ext>
    </p:extLst>
  </p:cSld>
  <p:clrMapOvr>
    <a:masterClrMapping/>
  </p:clrMapOvr>
  <p:transition spd="slow">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a:extLst>
              <a:ext uri="{FF2B5EF4-FFF2-40B4-BE49-F238E27FC236}">
                <a16:creationId xmlns:a16="http://schemas.microsoft.com/office/drawing/2014/main" id="{3ED9D543-5906-AF5B-BC52-B64BC05E8076}"/>
              </a:ext>
            </a:extLst>
          </p:cNvPr>
          <p:cNvGraphicFramePr>
            <a:graphicFrameLocks/>
          </p:cNvGraphicFramePr>
          <p:nvPr>
            <p:extLst>
              <p:ext uri="{D42A27DB-BD31-4B8C-83A1-F6EECF244321}">
                <p14:modId xmlns:p14="http://schemas.microsoft.com/office/powerpoint/2010/main" val="457583175"/>
              </p:ext>
            </p:extLst>
          </p:nvPr>
        </p:nvGraphicFramePr>
        <p:xfrm>
          <a:off x="695311" y="1088702"/>
          <a:ext cx="10981402" cy="5040644"/>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5">
            <a:extLst>
              <a:ext uri="{FF2B5EF4-FFF2-40B4-BE49-F238E27FC236}">
                <a16:creationId xmlns:a16="http://schemas.microsoft.com/office/drawing/2014/main" id="{3D5E528A-6FD2-4252-ACD2-9105583AAC5C}"/>
              </a:ext>
            </a:extLst>
          </p:cNvPr>
          <p:cNvSpPr>
            <a:spLocks noChangeArrowheads="1"/>
          </p:cNvSpPr>
          <p:nvPr/>
        </p:nvSpPr>
        <p:spPr bwMode="auto">
          <a:xfrm>
            <a:off x="2675563" y="368609"/>
            <a:ext cx="799306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35521</a:t>
            </a:r>
            <a:r>
              <a:rPr lang="zh-CN" altLang="en-US" sz="2400" b="1" dirty="0">
                <a:solidFill>
                  <a:srgbClr val="0000FF"/>
                </a:solidFill>
                <a:ea typeface="微软雅黑" panose="020B0503020204020204" pitchFamily="34" charset="-122"/>
                <a:cs typeface="Times New Roman" panose="02020603050405020304" pitchFamily="18" charset="0"/>
              </a:rPr>
              <a:t>株不动杆菌属对抗菌药的耐药率（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5" name="Text Box 5">
            <a:extLst>
              <a:ext uri="{FF2B5EF4-FFF2-40B4-BE49-F238E27FC236}">
                <a16:creationId xmlns:a16="http://schemas.microsoft.com/office/drawing/2014/main" id="{D445338F-6561-6DB2-BAB6-883452C3D47E}"/>
              </a:ext>
            </a:extLst>
          </p:cNvPr>
          <p:cNvSpPr txBox="1">
            <a:spLocks noChangeArrowheads="1"/>
          </p:cNvSpPr>
          <p:nvPr/>
        </p:nvSpPr>
        <p:spPr bwMode="auto">
          <a:xfrm>
            <a:off x="334963" y="2867025"/>
            <a:ext cx="295275" cy="274638"/>
          </a:xfrm>
          <a:prstGeom prst="rect">
            <a:avLst/>
          </a:prstGeom>
          <a:noFill/>
          <a:ln>
            <a:noFill/>
          </a:ln>
          <a:effectLst/>
        </p:spPr>
        <p:txBody>
          <a:bodyPr wrap="none">
            <a:spAutoFit/>
          </a:bodyPr>
          <a:lstStyle/>
          <a:p>
            <a:pPr eaLnBrk="1" hangingPunct="1">
              <a:defRPr/>
            </a:pPr>
            <a:r>
              <a:rPr lang="en-US" altLang="zh-CN" sz="1200" b="1" dirty="0">
                <a:effectLst>
                  <a:outerShdw blurRad="38100" dist="38100" dir="2700000" algn="tl">
                    <a:srgbClr val="C0C0C0"/>
                  </a:outerShdw>
                </a:effectLst>
                <a:latin typeface="Calibri" panose="020F0502020204030204" pitchFamily="34" charset="0"/>
              </a:rPr>
              <a:t>%</a:t>
            </a:r>
          </a:p>
        </p:txBody>
      </p:sp>
    </p:spTree>
    <p:extLst>
      <p:ext uri="{BB962C8B-B14F-4D97-AF65-F5344CB8AC3E}">
        <p14:creationId xmlns:p14="http://schemas.microsoft.com/office/powerpoint/2010/main" val="769806625"/>
      </p:ext>
    </p:extLst>
  </p:cSld>
  <p:clrMapOvr>
    <a:masterClrMapping/>
  </p:clrMapOvr>
  <p:transition spd="slow">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5">
            <a:extLst>
              <a:ext uri="{FF2B5EF4-FFF2-40B4-BE49-F238E27FC236}">
                <a16:creationId xmlns:a16="http://schemas.microsoft.com/office/drawing/2014/main" id="{E7798E98-6CF8-F54C-92EB-41F78934E464}"/>
              </a:ext>
            </a:extLst>
          </p:cNvPr>
          <p:cNvSpPr>
            <a:spLocks noChangeArrowheads="1"/>
          </p:cNvSpPr>
          <p:nvPr/>
        </p:nvSpPr>
        <p:spPr bwMode="auto">
          <a:xfrm>
            <a:off x="2135188" y="368300"/>
            <a:ext cx="97218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eaLnBrk="1" hangingPunct="1">
              <a:spcBef>
                <a:spcPct val="0"/>
              </a:spcBef>
              <a:buClrTx/>
              <a:buSzTx/>
              <a:buFontTx/>
              <a:buNone/>
            </a:pPr>
            <a:r>
              <a:rPr lang="en-US" altLang="zh-CN" sz="2400" b="1" dirty="0">
                <a:solidFill>
                  <a:srgbClr val="0000FF"/>
                </a:solidFill>
                <a:ea typeface="微软雅黑" panose="020B0503020204020204" pitchFamily="34" charset="-122"/>
                <a:cs typeface="Times New Roman" panose="02020603050405020304" pitchFamily="18" charset="0"/>
              </a:rPr>
              <a:t>22255</a:t>
            </a:r>
            <a:r>
              <a:rPr lang="zh-CN" altLang="en-US" sz="2400" b="1" dirty="0">
                <a:solidFill>
                  <a:srgbClr val="0000FF"/>
                </a:solidFill>
                <a:ea typeface="微软雅黑" panose="020B0503020204020204" pitchFamily="34" charset="-122"/>
                <a:cs typeface="Times New Roman" panose="02020603050405020304" pitchFamily="18" charset="0"/>
              </a:rPr>
              <a:t>株</a:t>
            </a:r>
            <a:r>
              <a:rPr lang="zh-CN" altLang="en-US" sz="2400" b="1" dirty="0">
                <a:solidFill>
                  <a:srgbClr val="FF0000"/>
                </a:solidFill>
                <a:ea typeface="微软雅黑" panose="020B0503020204020204" pitchFamily="34" charset="-122"/>
                <a:cs typeface="Times New Roman" panose="02020603050405020304" pitchFamily="18" charset="0"/>
              </a:rPr>
              <a:t>碳青霉烯类耐药</a:t>
            </a:r>
            <a:r>
              <a:rPr lang="zh-CN" altLang="en-US" sz="2400" b="1" dirty="0">
                <a:solidFill>
                  <a:srgbClr val="0000FF"/>
                </a:solidFill>
                <a:ea typeface="微软雅黑" panose="020B0503020204020204" pitchFamily="34" charset="-122"/>
                <a:cs typeface="Times New Roman" panose="02020603050405020304" pitchFamily="18" charset="0"/>
              </a:rPr>
              <a:t>鲍曼不动杆菌对抗菌药的耐药率（</a:t>
            </a:r>
            <a:r>
              <a:rPr lang="en-US" altLang="zh-CN" sz="2400" b="1" dirty="0">
                <a:solidFill>
                  <a:srgbClr val="0000FF"/>
                </a:solidFill>
                <a:ea typeface="微软雅黑" panose="020B0503020204020204" pitchFamily="34" charset="-122"/>
                <a:cs typeface="Times New Roman" panose="02020603050405020304" pitchFamily="18" charset="0"/>
              </a:rPr>
              <a:t>%</a:t>
            </a:r>
            <a:r>
              <a:rPr lang="zh-CN" altLang="en-US" sz="2400" b="1" dirty="0">
                <a:solidFill>
                  <a:srgbClr val="0000FF"/>
                </a:solidFill>
                <a:ea typeface="微软雅黑" panose="020B0503020204020204" pitchFamily="34" charset="-122"/>
                <a:cs typeface="Times New Roman" panose="02020603050405020304" pitchFamily="18" charset="0"/>
              </a:rPr>
              <a:t>）</a:t>
            </a:r>
          </a:p>
        </p:txBody>
      </p:sp>
      <p:graphicFrame>
        <p:nvGraphicFramePr>
          <p:cNvPr id="2" name="Object 4">
            <a:extLst>
              <a:ext uri="{FF2B5EF4-FFF2-40B4-BE49-F238E27FC236}">
                <a16:creationId xmlns:a16="http://schemas.microsoft.com/office/drawing/2014/main" id="{53BE0D1F-D614-1EE7-2164-B7445A09C4DA}"/>
              </a:ext>
            </a:extLst>
          </p:cNvPr>
          <p:cNvGraphicFramePr>
            <a:graphicFrameLocks noChangeAspect="1"/>
          </p:cNvGraphicFramePr>
          <p:nvPr>
            <p:extLst>
              <p:ext uri="{D42A27DB-BD31-4B8C-83A1-F6EECF244321}">
                <p14:modId xmlns:p14="http://schemas.microsoft.com/office/powerpoint/2010/main" val="595254660"/>
              </p:ext>
            </p:extLst>
          </p:nvPr>
        </p:nvGraphicFramePr>
        <p:xfrm>
          <a:off x="630238" y="1139825"/>
          <a:ext cx="11234737" cy="5169543"/>
        </p:xfrm>
        <a:graphic>
          <a:graphicData uri="http://schemas.openxmlformats.org/drawingml/2006/chart">
            <c:chart xmlns:c="http://schemas.openxmlformats.org/drawingml/2006/chart" xmlns:r="http://schemas.openxmlformats.org/officeDocument/2006/relationships" r:id="rId2"/>
          </a:graphicData>
        </a:graphic>
      </p:graphicFrame>
      <p:sp>
        <p:nvSpPr>
          <p:cNvPr id="20485" name="Text Box 5">
            <a:extLst>
              <a:ext uri="{FF2B5EF4-FFF2-40B4-BE49-F238E27FC236}">
                <a16:creationId xmlns:a16="http://schemas.microsoft.com/office/drawing/2014/main" id="{A477E3C4-0CF8-3111-7F5F-209648A29216}"/>
              </a:ext>
            </a:extLst>
          </p:cNvPr>
          <p:cNvSpPr txBox="1">
            <a:spLocks noChangeArrowheads="1"/>
          </p:cNvSpPr>
          <p:nvPr/>
        </p:nvSpPr>
        <p:spPr bwMode="auto">
          <a:xfrm>
            <a:off x="334963" y="2974975"/>
            <a:ext cx="295275" cy="274638"/>
          </a:xfrm>
          <a:prstGeom prst="rect">
            <a:avLst/>
          </a:prstGeom>
          <a:noFill/>
          <a:ln>
            <a:noFill/>
          </a:ln>
          <a:effectLst/>
        </p:spPr>
        <p:txBody>
          <a:bodyPr wrap="none">
            <a:spAutoFit/>
          </a:bodyPr>
          <a:lstStyle/>
          <a:p>
            <a:pPr eaLnBrk="1" hangingPunct="1">
              <a:defRPr/>
            </a:pPr>
            <a:r>
              <a:rPr lang="en-US" altLang="zh-CN" sz="1200" b="1">
                <a:effectLst>
                  <a:outerShdw blurRad="38100" dist="38100" dir="2700000" algn="tl">
                    <a:srgbClr val="C0C0C0"/>
                  </a:outerShdw>
                </a:effectLst>
                <a:latin typeface="Calibri" panose="020F0502020204030204" pitchFamily="34" charset="0"/>
              </a:rPr>
              <a:t>%</a:t>
            </a:r>
          </a:p>
        </p:txBody>
      </p:sp>
    </p:spTree>
  </p:cSld>
  <p:clrMapOvr>
    <a:masterClrMapping/>
  </p:clrMapOvr>
  <p:transition spd="slow">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5">
            <a:extLst>
              <a:ext uri="{FF2B5EF4-FFF2-40B4-BE49-F238E27FC236}">
                <a16:creationId xmlns:a16="http://schemas.microsoft.com/office/drawing/2014/main" id="{D0E66A22-64F0-1053-1144-24415155F2DC}"/>
              </a:ext>
            </a:extLst>
          </p:cNvPr>
          <p:cNvSpPr>
            <a:spLocks noGrp="1" noChangeArrowheads="1"/>
          </p:cNvSpPr>
          <p:nvPr>
            <p:ph type="title"/>
          </p:nvPr>
        </p:nvSpPr>
        <p:spPr>
          <a:xfrm>
            <a:off x="2495550" y="368300"/>
            <a:ext cx="9180513" cy="539750"/>
          </a:xfrm>
        </p:spPr>
        <p:txBody>
          <a:bodyPr/>
          <a:lstStyle/>
          <a:p>
            <a:r>
              <a:rPr lang="zh-CN" altLang="en-US" sz="2400" b="1" dirty="0"/>
              <a:t>鲍曼不动杆菌对亚胺培南和美罗培南耐药变迁</a:t>
            </a:r>
            <a:r>
              <a:rPr lang="zh-CN" altLang="en-US" sz="2400" b="1" dirty="0">
                <a:cs typeface="Times New Roman" panose="02020603050405020304" pitchFamily="18" charset="0"/>
              </a:rPr>
              <a:t>（</a:t>
            </a:r>
            <a:r>
              <a:rPr lang="en-US" altLang="zh-CN" sz="2400" b="1" dirty="0">
                <a:cs typeface="Times New Roman" panose="02020603050405020304" pitchFamily="18" charset="0"/>
              </a:rPr>
              <a:t>2005-2024</a:t>
            </a:r>
            <a:r>
              <a:rPr lang="zh-CN" altLang="en-US" sz="2400" b="1" dirty="0">
                <a:cs typeface="Times New Roman" panose="02020603050405020304" pitchFamily="18" charset="0"/>
              </a:rPr>
              <a:t>）</a:t>
            </a:r>
            <a:endParaRPr lang="zh-CN" altLang="en-US" sz="2400" b="1" dirty="0"/>
          </a:p>
        </p:txBody>
      </p:sp>
      <p:sp>
        <p:nvSpPr>
          <p:cNvPr id="48133" name="文本框 5">
            <a:extLst>
              <a:ext uri="{FF2B5EF4-FFF2-40B4-BE49-F238E27FC236}">
                <a16:creationId xmlns:a16="http://schemas.microsoft.com/office/drawing/2014/main" id="{80B718A9-8A54-E67B-E678-10313A5D4EDE}"/>
              </a:ext>
            </a:extLst>
          </p:cNvPr>
          <p:cNvSpPr txBox="1">
            <a:spLocks noChangeArrowheads="1"/>
          </p:cNvSpPr>
          <p:nvPr/>
        </p:nvSpPr>
        <p:spPr bwMode="auto">
          <a:xfrm>
            <a:off x="10113963" y="6340475"/>
            <a:ext cx="2044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en-US" altLang="zh-CN" sz="2000">
                <a:solidFill>
                  <a:schemeClr val="bg1"/>
                </a:solidFill>
                <a:ea typeface="宋体" panose="02010600030101010101" pitchFamily="2" charset="-122"/>
                <a:cs typeface="Calibri" panose="020F0502020204030204" pitchFamily="34" charset="0"/>
              </a:rPr>
              <a:t>www.chinets.com</a:t>
            </a:r>
          </a:p>
        </p:txBody>
      </p:sp>
      <p:pic>
        <p:nvPicPr>
          <p:cNvPr id="4" name="图片 3">
            <a:extLst>
              <a:ext uri="{FF2B5EF4-FFF2-40B4-BE49-F238E27FC236}">
                <a16:creationId xmlns:a16="http://schemas.microsoft.com/office/drawing/2014/main" id="{35E46DE3-D83F-6133-267A-C9EF4E43ED62}"/>
              </a:ext>
            </a:extLst>
          </p:cNvPr>
          <p:cNvPicPr>
            <a:picLocks noChangeAspect="1"/>
          </p:cNvPicPr>
          <p:nvPr/>
        </p:nvPicPr>
        <p:blipFill>
          <a:blip r:embed="rId2"/>
          <a:stretch>
            <a:fillRect/>
          </a:stretch>
        </p:blipFill>
        <p:spPr>
          <a:xfrm>
            <a:off x="257643" y="1628770"/>
            <a:ext cx="11676713" cy="3662468"/>
          </a:xfrm>
          <a:prstGeom prst="rect">
            <a:avLst/>
          </a:prstGeom>
        </p:spPr>
      </p:pic>
    </p:spTree>
  </p:cSld>
  <p:clrMapOvr>
    <a:masterClrMapping/>
  </p:clrMapOvr>
  <p:transition spd="slow">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7C077-D1CF-5504-5216-263CBF6EB033}"/>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B956EAB1-0E83-3E32-D263-ECF3BA6A6565}"/>
              </a:ext>
            </a:extLst>
          </p:cNvPr>
          <p:cNvSpPr txBox="1">
            <a:spLocks noChangeArrowheads="1"/>
          </p:cNvSpPr>
          <p:nvPr/>
        </p:nvSpPr>
        <p:spPr bwMode="auto">
          <a:xfrm>
            <a:off x="2315517" y="368609"/>
            <a:ext cx="9540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cs typeface="+mj-cs"/>
              </a:defRPr>
            </a:lvl1pPr>
            <a:lvl2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3200">
                <a:solidFill>
                  <a:srgbClr val="0000FF"/>
                </a:solidFill>
                <a:latin typeface="Calibri" panose="020F0502020204030204" pitchFamily="34" charset="0"/>
                <a:ea typeface="微软雅黑" panose="020B0503020204020204" pitchFamily="34" charset="-122"/>
              </a:defRPr>
            </a:lvl5pPr>
            <a:lvl6pPr marL="457200" algn="l" rtl="0" eaLnBrk="1" fontAlgn="base" hangingPunct="1">
              <a:spcBef>
                <a:spcPct val="0"/>
              </a:spcBef>
              <a:spcAft>
                <a:spcPct val="0"/>
              </a:spcAft>
              <a:defRPr sz="4400">
                <a:solidFill>
                  <a:schemeClr val="tx2"/>
                </a:solidFill>
                <a:latin typeface="Tahoma" pitchFamily="34" charset="0"/>
                <a:ea typeface="宋体" pitchFamily="2" charset="-122"/>
              </a:defRPr>
            </a:lvl6pPr>
            <a:lvl7pPr marL="914400" algn="l" rtl="0" eaLnBrk="1" fontAlgn="base" hangingPunct="1">
              <a:spcBef>
                <a:spcPct val="0"/>
              </a:spcBef>
              <a:spcAft>
                <a:spcPct val="0"/>
              </a:spcAft>
              <a:defRPr sz="4400">
                <a:solidFill>
                  <a:schemeClr val="tx2"/>
                </a:solidFill>
                <a:latin typeface="Tahoma" pitchFamily="34" charset="0"/>
                <a:ea typeface="宋体" pitchFamily="2" charset="-122"/>
              </a:defRPr>
            </a:lvl7pPr>
            <a:lvl8pPr marL="1371600" algn="l" rtl="0" eaLnBrk="1" fontAlgn="base" hangingPunct="1">
              <a:spcBef>
                <a:spcPct val="0"/>
              </a:spcBef>
              <a:spcAft>
                <a:spcPct val="0"/>
              </a:spcAft>
              <a:defRPr sz="4400">
                <a:solidFill>
                  <a:schemeClr val="tx2"/>
                </a:solidFill>
                <a:latin typeface="Tahoma" pitchFamily="34" charset="0"/>
                <a:ea typeface="宋体" pitchFamily="2" charset="-122"/>
              </a:defRPr>
            </a:lvl8pPr>
            <a:lvl9pPr marL="1828800" algn="l" rtl="0" eaLnBrk="1" fontAlgn="base" hangingPunct="1">
              <a:spcBef>
                <a:spcPct val="0"/>
              </a:spcBef>
              <a:spcAft>
                <a:spcPct val="0"/>
              </a:spcAft>
              <a:defRPr sz="4400">
                <a:solidFill>
                  <a:schemeClr val="tx2"/>
                </a:solidFill>
                <a:latin typeface="Tahoma" pitchFamily="34" charset="0"/>
                <a:ea typeface="宋体"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sz="2400" b="1" kern="0" dirty="0">
                <a:cs typeface="Times New Roman" panose="02020603050405020304" pitchFamily="18" charset="0"/>
              </a:rPr>
              <a:t>鲍曼不动杆菌</a:t>
            </a:r>
            <a:r>
              <a:rPr kumimoji="0" lang="zh-CN" altLang="en-US" sz="2400" b="1" i="0" u="none" strike="noStrike" kern="0" cap="none" spc="0" normalizeH="0" baseline="0" noProof="0" dirty="0">
                <a:ln>
                  <a:noFill/>
                </a:ln>
                <a:solidFill>
                  <a:srgbClr val="0000FF"/>
                </a:solidFill>
                <a:effectLst/>
                <a:uLnTx/>
                <a:uFillTx/>
                <a:cs typeface="Times New Roman" panose="02020603050405020304" pitchFamily="18" charset="0"/>
              </a:rPr>
              <a:t>对抗菌药物的敏感性（主动监测）</a:t>
            </a:r>
            <a:endParaRPr kumimoji="0" lang="en-US" altLang="zh-CN" sz="2400" b="1" i="0" u="none" strike="noStrike" kern="0" cap="none" spc="0" normalizeH="0" baseline="0" noProof="0" dirty="0">
              <a:ln>
                <a:noFill/>
              </a:ln>
              <a:solidFill>
                <a:srgbClr val="0000FF"/>
              </a:solidFill>
              <a:effectLst/>
              <a:uLnTx/>
              <a:uFillTx/>
              <a:cs typeface="Times New Roman" panose="02020603050405020304" pitchFamily="18" charset="0"/>
            </a:endParaRPr>
          </a:p>
        </p:txBody>
      </p:sp>
      <p:sp>
        <p:nvSpPr>
          <p:cNvPr id="3" name="文本框 2">
            <a:extLst>
              <a:ext uri="{FF2B5EF4-FFF2-40B4-BE49-F238E27FC236}">
                <a16:creationId xmlns:a16="http://schemas.microsoft.com/office/drawing/2014/main" id="{4CC125D5-E72F-B0D7-4123-0E68D2BD9934}"/>
              </a:ext>
            </a:extLst>
          </p:cNvPr>
          <p:cNvSpPr txBox="1"/>
          <p:nvPr/>
        </p:nvSpPr>
        <p:spPr>
          <a:xfrm>
            <a:off x="9832439" y="6431169"/>
            <a:ext cx="185339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CHINET</a:t>
            </a:r>
            <a:r>
              <a:rPr kumimoji="0" lang="zh-CN" altLang="en-US" sz="1400" b="0" i="0" u="none" strike="noStrike" kern="1200" cap="none" spc="0" normalizeH="0" baseline="0" noProof="0" dirty="0">
                <a:ln>
                  <a:noFill/>
                </a:ln>
                <a:solidFill>
                  <a:srgbClr val="FFFFFF"/>
                </a:solidFill>
                <a:effectLst/>
                <a:uLnTx/>
                <a:uFillTx/>
                <a:latin typeface="Calibri" panose="020F0502020204030204" pitchFamily="34" charset="0"/>
                <a:ea typeface="楷体" panose="02010609060101010101" pitchFamily="49" charset="-122"/>
                <a:cs typeface="Calibri" panose="020F0502020204030204" pitchFamily="34" charset="0"/>
              </a:rPr>
              <a:t>主动监测 </a:t>
            </a:r>
            <a:r>
              <a:rPr kumimoji="0" lang="en-US" altLang="zh-CN" sz="14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2023</a:t>
            </a:r>
            <a:endParaRPr kumimoji="0" lang="zh-CN" altLang="en-US" sz="1400" b="0" i="0" u="none" strike="noStrike" kern="1200" cap="none" spc="0" normalizeH="0" baseline="0" noProof="0" dirty="0">
              <a:ln>
                <a:noFill/>
              </a:ln>
              <a:solidFill>
                <a:srgbClr val="FFFFFF"/>
              </a:solidFill>
              <a:effectLst/>
              <a:uLnTx/>
              <a:uFillTx/>
              <a:latin typeface="Calibri" panose="020F0502020204030204" pitchFamily="34" charset="0"/>
              <a:ea typeface="楷体" panose="02010609060101010101" pitchFamily="49" charset="-122"/>
              <a:cs typeface="Calibri" panose="020F0502020204030204" pitchFamily="34" charset="0"/>
            </a:endParaRPr>
          </a:p>
        </p:txBody>
      </p:sp>
      <p:sp>
        <p:nvSpPr>
          <p:cNvPr id="9" name="内容占位符 8">
            <a:extLst>
              <a:ext uri="{FF2B5EF4-FFF2-40B4-BE49-F238E27FC236}">
                <a16:creationId xmlns:a16="http://schemas.microsoft.com/office/drawing/2014/main" id="{5ACDCDFB-A8B7-DC33-D90E-372ABEFEC2D2}"/>
              </a:ext>
            </a:extLst>
          </p:cNvPr>
          <p:cNvSpPr>
            <a:spLocks noGrp="1"/>
          </p:cNvSpPr>
          <p:nvPr>
            <p:ph idx="1"/>
          </p:nvPr>
        </p:nvSpPr>
        <p:spPr>
          <a:xfrm>
            <a:off x="576555" y="986369"/>
            <a:ext cx="11125200" cy="1440184"/>
          </a:xfrm>
        </p:spPr>
        <p:txBody>
          <a:bodyPr/>
          <a:lstStyle/>
          <a:p>
            <a:pPr>
              <a:lnSpc>
                <a:spcPct val="150000"/>
              </a:lnSpc>
            </a:pPr>
            <a:r>
              <a:rPr lang="en-US" altLang="zh-CN" sz="1800" dirty="0">
                <a:solidFill>
                  <a:schemeClr val="bg2"/>
                </a:solidFill>
                <a:ea typeface="Calibri" panose="020F0502020204030204" pitchFamily="34" charset="0"/>
                <a:cs typeface="Calibri" panose="020F0502020204030204" pitchFamily="34" charset="0"/>
              </a:rPr>
              <a:t>CHINET</a:t>
            </a:r>
            <a:r>
              <a:rPr lang="zh-CN" altLang="en-US" sz="1800" dirty="0">
                <a:solidFill>
                  <a:schemeClr val="bg2"/>
                </a:solidFill>
                <a:ea typeface="微软雅黑" panose="020B0503020204020204" pitchFamily="34" charset="-122"/>
                <a:cs typeface="Calibri" panose="020F0502020204030204" pitchFamily="34" charset="0"/>
              </a:rPr>
              <a:t>监测网每年定期收集菌株，采用标准的</a:t>
            </a:r>
            <a:r>
              <a:rPr lang="zh-CN" altLang="en-US" sz="1800" b="1" dirty="0">
                <a:solidFill>
                  <a:schemeClr val="bg2"/>
                </a:solidFill>
                <a:ea typeface="微软雅黑" panose="020B0503020204020204" pitchFamily="34" charset="-122"/>
                <a:cs typeface="Calibri" panose="020F0502020204030204" pitchFamily="34" charset="0"/>
              </a:rPr>
              <a:t>肉汤微量稀释法</a:t>
            </a:r>
            <a:r>
              <a:rPr lang="zh-CN" altLang="en-US" sz="1800" dirty="0">
                <a:solidFill>
                  <a:schemeClr val="bg2"/>
                </a:solidFill>
                <a:ea typeface="微软雅黑" panose="020B0503020204020204" pitchFamily="34" charset="-122"/>
                <a:cs typeface="Calibri" panose="020F0502020204030204" pitchFamily="34" charset="0"/>
              </a:rPr>
              <a:t>测定细菌对抗菌药物的敏感性，包括抗菌新药，补充和完善常规耐药监测数据。</a:t>
            </a:r>
            <a:endParaRPr lang="en-US" altLang="zh-CN" sz="1800" dirty="0">
              <a:solidFill>
                <a:schemeClr val="bg2"/>
              </a:solidFill>
              <a:ea typeface="微软雅黑" panose="020B0503020204020204" pitchFamily="34" charset="-122"/>
              <a:cs typeface="Calibri" panose="020F0502020204030204" pitchFamily="34" charset="0"/>
            </a:endParaRPr>
          </a:p>
          <a:p>
            <a:pPr>
              <a:lnSpc>
                <a:spcPct val="150000"/>
              </a:lnSpc>
            </a:pPr>
            <a:r>
              <a:rPr lang="zh-CN" altLang="en-US" sz="1800" dirty="0">
                <a:solidFill>
                  <a:schemeClr val="bg2"/>
                </a:solidFill>
                <a:ea typeface="微软雅黑" panose="020B0503020204020204" pitchFamily="34" charset="-122"/>
                <a:cs typeface="Calibri" panose="020F0502020204030204" pitchFamily="34" charset="0"/>
              </a:rPr>
              <a:t>鲍曼不动杆菌对亚胺培南和美罗培南的耐药率分别为</a:t>
            </a:r>
            <a:r>
              <a:rPr lang="en-US" altLang="zh-CN" sz="1800" dirty="0">
                <a:solidFill>
                  <a:schemeClr val="bg2"/>
                </a:solidFill>
                <a:ea typeface="微软雅黑" panose="020B0503020204020204" pitchFamily="34" charset="-122"/>
                <a:cs typeface="Calibri" panose="020F0502020204030204" pitchFamily="34" charset="0"/>
              </a:rPr>
              <a:t>61%</a:t>
            </a:r>
            <a:r>
              <a:rPr lang="zh-CN" altLang="en-US" sz="1800" dirty="0">
                <a:solidFill>
                  <a:schemeClr val="bg2"/>
                </a:solidFill>
                <a:ea typeface="微软雅黑" panose="020B0503020204020204" pitchFamily="34" charset="-122"/>
                <a:cs typeface="Calibri" panose="020F0502020204030204" pitchFamily="34" charset="0"/>
              </a:rPr>
              <a:t>和</a:t>
            </a:r>
            <a:r>
              <a:rPr lang="en-US" altLang="zh-CN" sz="1800" dirty="0">
                <a:solidFill>
                  <a:schemeClr val="bg2"/>
                </a:solidFill>
                <a:ea typeface="微软雅黑" panose="020B0503020204020204" pitchFamily="34" charset="-122"/>
                <a:cs typeface="Calibri" panose="020F0502020204030204" pitchFamily="34" charset="0"/>
              </a:rPr>
              <a:t>62%</a:t>
            </a:r>
          </a:p>
        </p:txBody>
      </p:sp>
      <p:sp>
        <p:nvSpPr>
          <p:cNvPr id="4" name="文本框 3">
            <a:extLst>
              <a:ext uri="{FF2B5EF4-FFF2-40B4-BE49-F238E27FC236}">
                <a16:creationId xmlns:a16="http://schemas.microsoft.com/office/drawing/2014/main" id="{834004B5-C7FC-EA8F-483C-2B3A13939C8C}"/>
              </a:ext>
            </a:extLst>
          </p:cNvPr>
          <p:cNvSpPr txBox="1"/>
          <p:nvPr/>
        </p:nvSpPr>
        <p:spPr>
          <a:xfrm>
            <a:off x="663470" y="5560878"/>
            <a:ext cx="6095144" cy="369332"/>
          </a:xfrm>
          <a:prstGeom prst="rect">
            <a:avLst/>
          </a:prstGeom>
          <a:noFill/>
        </p:spPr>
        <p:txBody>
          <a:bodyPr wrap="square">
            <a:spAutoFit/>
          </a:bodyPr>
          <a:lstStyle/>
          <a:p>
            <a:r>
              <a:rPr kumimoji="0" lang="zh-CN" altLang="en-US"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 </a:t>
            </a:r>
            <a:r>
              <a:rPr kumimoji="0" lang="zh-CN" altLang="en-US"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非敏感率</a:t>
            </a:r>
            <a:endParaRPr lang="zh-CN" altLang="en-US" sz="1800" dirty="0"/>
          </a:p>
        </p:txBody>
      </p:sp>
      <p:graphicFrame>
        <p:nvGraphicFramePr>
          <p:cNvPr id="6" name="表格 5">
            <a:extLst>
              <a:ext uri="{FF2B5EF4-FFF2-40B4-BE49-F238E27FC236}">
                <a16:creationId xmlns:a16="http://schemas.microsoft.com/office/drawing/2014/main" id="{4884008C-F601-1EF9-147B-9BD645FAC523}"/>
              </a:ext>
            </a:extLst>
          </p:cNvPr>
          <p:cNvGraphicFramePr>
            <a:graphicFrameLocks noGrp="1"/>
          </p:cNvGraphicFramePr>
          <p:nvPr>
            <p:extLst>
              <p:ext uri="{D42A27DB-BD31-4B8C-83A1-F6EECF244321}">
                <p14:modId xmlns:p14="http://schemas.microsoft.com/office/powerpoint/2010/main" val="916278031"/>
              </p:ext>
            </p:extLst>
          </p:nvPr>
        </p:nvGraphicFramePr>
        <p:xfrm>
          <a:off x="661851" y="2507812"/>
          <a:ext cx="10974329" cy="2921440"/>
        </p:xfrm>
        <a:graphic>
          <a:graphicData uri="http://schemas.openxmlformats.org/drawingml/2006/table">
            <a:tbl>
              <a:tblPr firstRow="1" bandRow="1">
                <a:tableStyleId>{5C22544A-7EE6-4342-B048-85BDC9FD1C3A}</a:tableStyleId>
              </a:tblPr>
              <a:tblGrid>
                <a:gridCol w="2698608">
                  <a:extLst>
                    <a:ext uri="{9D8B030D-6E8A-4147-A177-3AD203B41FA5}">
                      <a16:colId xmlns:a16="http://schemas.microsoft.com/office/drawing/2014/main" val="1088289221"/>
                    </a:ext>
                  </a:extLst>
                </a:gridCol>
                <a:gridCol w="1619163">
                  <a:extLst>
                    <a:ext uri="{9D8B030D-6E8A-4147-A177-3AD203B41FA5}">
                      <a16:colId xmlns:a16="http://schemas.microsoft.com/office/drawing/2014/main" val="2500030809"/>
                    </a:ext>
                  </a:extLst>
                </a:gridCol>
                <a:gridCol w="1619163">
                  <a:extLst>
                    <a:ext uri="{9D8B030D-6E8A-4147-A177-3AD203B41FA5}">
                      <a16:colId xmlns:a16="http://schemas.microsoft.com/office/drawing/2014/main" val="1889174291"/>
                    </a:ext>
                  </a:extLst>
                </a:gridCol>
                <a:gridCol w="1259349">
                  <a:extLst>
                    <a:ext uri="{9D8B030D-6E8A-4147-A177-3AD203B41FA5}">
                      <a16:colId xmlns:a16="http://schemas.microsoft.com/office/drawing/2014/main" val="1563995650"/>
                    </a:ext>
                  </a:extLst>
                </a:gridCol>
                <a:gridCol w="1259349">
                  <a:extLst>
                    <a:ext uri="{9D8B030D-6E8A-4147-A177-3AD203B41FA5}">
                      <a16:colId xmlns:a16="http://schemas.microsoft.com/office/drawing/2014/main" val="1203315913"/>
                    </a:ext>
                  </a:extLst>
                </a:gridCol>
                <a:gridCol w="1259349">
                  <a:extLst>
                    <a:ext uri="{9D8B030D-6E8A-4147-A177-3AD203B41FA5}">
                      <a16:colId xmlns:a16="http://schemas.microsoft.com/office/drawing/2014/main" val="1079382715"/>
                    </a:ext>
                  </a:extLst>
                </a:gridCol>
                <a:gridCol w="1259348">
                  <a:extLst>
                    <a:ext uri="{9D8B030D-6E8A-4147-A177-3AD203B41FA5}">
                      <a16:colId xmlns:a16="http://schemas.microsoft.com/office/drawing/2014/main" val="1990288172"/>
                    </a:ext>
                  </a:extLst>
                </a:gridCol>
              </a:tblGrid>
              <a:tr h="730360">
                <a:tc>
                  <a:txBody>
                    <a:bodyPr/>
                    <a:lstStyle/>
                    <a:p>
                      <a:pPr algn="l">
                        <a:lnSpc>
                          <a:spcPct val="100000"/>
                        </a:lnSpc>
                        <a:spcAft>
                          <a:spcPts val="0"/>
                        </a:spcAft>
                      </a:pPr>
                      <a:r>
                        <a:rPr lang="zh-CN" altLang="en-US"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抗菌药物</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altLang="en-US"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株数</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4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zh-CN"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范围</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4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4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a:t>
                      </a:r>
                      <a:endParaRPr lang="zh-CN" sz="14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en-US" sz="1400" kern="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MIC</a:t>
                      </a:r>
                      <a:r>
                        <a:rPr lang="en-US" sz="1400" kern="0" baseline="-25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90</a:t>
                      </a:r>
                      <a:endParaRPr lang="zh-CN" sz="1400" kern="100" baseline="-250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耐药率</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tc>
                  <a:txBody>
                    <a:bodyPr/>
                    <a:lstStyle/>
                    <a:p>
                      <a:pPr algn="ctr">
                        <a:lnSpc>
                          <a:spcPct val="100000"/>
                        </a:lnSpc>
                        <a:spcAft>
                          <a:spcPts val="0"/>
                        </a:spcAft>
                      </a:pPr>
                      <a:r>
                        <a:rPr lang="zh-CN" sz="1400" kern="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rPr>
                        <a:t>敏感率</a:t>
                      </a:r>
                      <a:endParaRPr lang="zh-CN" sz="1400" kern="100" dirty="0">
                        <a:solidFill>
                          <a:schemeClr val="bg1"/>
                        </a:solidFill>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solidFill>
                      <a:srgbClr val="31849B"/>
                    </a:solidFill>
                  </a:tcPr>
                </a:tc>
                <a:extLst>
                  <a:ext uri="{0D108BD9-81ED-4DB2-BD59-A6C34878D82A}">
                    <a16:rowId xmlns:a16="http://schemas.microsoft.com/office/drawing/2014/main" val="3452744495"/>
                  </a:ext>
                </a:extLst>
              </a:tr>
              <a:tr h="730360">
                <a:tc>
                  <a:txBody>
                    <a:bodyPr/>
                    <a:lstStyle/>
                    <a:p>
                      <a:pPr algn="l">
                        <a:spcAft>
                          <a:spcPts val="0"/>
                        </a:spcAft>
                      </a:pPr>
                      <a:r>
                        <a:rPr lang="zh-CN" altLang="en-US"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舒巴坦</a:t>
                      </a:r>
                      <a:r>
                        <a:rPr lang="en-US" alt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a:t>
                      </a:r>
                      <a:r>
                        <a:rPr lang="zh-CN" altLang="en-US"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度洛巴坦</a:t>
                      </a:r>
                    </a:p>
                  </a:txBody>
                  <a:tcPr marL="68580" marR="68580" marT="0" marB="0" anchor="c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521</a:t>
                      </a:r>
                    </a:p>
                  </a:txBody>
                  <a:tcPr marL="9525" marR="9525" marT="9525" marB="0" anchor="ctr">
                    <a:solidFill>
                      <a:schemeClr val="bg1">
                        <a:lumMod val="95000"/>
                      </a:schemeClr>
                    </a:solidFill>
                  </a:tcPr>
                </a:tc>
                <a:tc>
                  <a:txBody>
                    <a:bodyPr/>
                    <a:lstStyle/>
                    <a:p>
                      <a:pPr marL="0" algn="ctr" defTabSz="914400" rtl="0" eaLnBrk="1" fontAlgn="ctr" latinLnBrk="0" hangingPunct="1"/>
                      <a:r>
                        <a:rPr lang="en-US" altLang="zh-CN" sz="1600" b="0" i="0" u="none" strike="noStrike"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&lt;=0.015 - &gt;32</a:t>
                      </a:r>
                    </a:p>
                  </a:txBody>
                  <a:tcPr marL="9525" marR="9525" marT="9525" marB="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a:t>
                      </a:r>
                    </a:p>
                  </a:txBody>
                  <a:tcPr marL="9525" marR="9525" marT="9525" marB="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2.3 </a:t>
                      </a:r>
                    </a:p>
                  </a:txBody>
                  <a:tcPr marL="9525" marR="9525" marT="9525" marB="0" anchor="ctr">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96.4 </a:t>
                      </a:r>
                    </a:p>
                  </a:txBody>
                  <a:tcPr marL="9525" marR="9525" marT="9525" marB="0" anchor="ctr">
                    <a:solidFill>
                      <a:schemeClr val="bg1">
                        <a:lumMod val="95000"/>
                      </a:schemeClr>
                    </a:solidFill>
                  </a:tcPr>
                </a:tc>
                <a:extLst>
                  <a:ext uri="{0D108BD9-81ED-4DB2-BD59-A6C34878D82A}">
                    <a16:rowId xmlns:a16="http://schemas.microsoft.com/office/drawing/2014/main" val="2654119089"/>
                  </a:ext>
                </a:extLst>
              </a:tr>
              <a:tr h="730360">
                <a:tc>
                  <a:txBody>
                    <a:bodyPr/>
                    <a:lstStyle/>
                    <a:p>
                      <a:pPr algn="l">
                        <a:spcAft>
                          <a:spcPts val="0"/>
                        </a:spcAft>
                      </a:pPr>
                      <a:r>
                        <a:rPr lang="zh-CN" altLang="en-US"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黏菌素</a:t>
                      </a:r>
                    </a:p>
                  </a:txBody>
                  <a:tcPr marL="68580" marR="6858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521</a:t>
                      </a:r>
                    </a:p>
                  </a:txBody>
                  <a:tcPr marL="9525" marR="9525" marT="9525" marB="0" anchor="ctr">
                    <a:noFill/>
                  </a:tcPr>
                </a:tc>
                <a:tc>
                  <a:txBody>
                    <a:bodyPr/>
                    <a:lstStyle/>
                    <a:p>
                      <a:pPr marL="0" algn="ctr" defTabSz="914400" rtl="0" eaLnBrk="1" fontAlgn="ctr" latinLnBrk="0" hangingPunct="1"/>
                      <a:r>
                        <a:rPr lang="en-US" altLang="zh-CN" sz="1600" b="0" i="0" u="none" strike="noStrike"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0.25 - &gt;8</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3.3 </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96.7 </a:t>
                      </a:r>
                    </a:p>
                  </a:txBody>
                  <a:tcPr marL="9525" marR="9525" marT="9525" marB="0" anchor="ctr">
                    <a:noFill/>
                  </a:tcPr>
                </a:tc>
                <a:extLst>
                  <a:ext uri="{0D108BD9-81ED-4DB2-BD59-A6C34878D82A}">
                    <a16:rowId xmlns:a16="http://schemas.microsoft.com/office/drawing/2014/main" val="2679891163"/>
                  </a:ext>
                </a:extLst>
              </a:tr>
              <a:tr h="730360">
                <a:tc>
                  <a:txBody>
                    <a:bodyPr/>
                    <a:lstStyle/>
                    <a:p>
                      <a:pPr algn="l">
                        <a:spcAft>
                          <a:spcPts val="0"/>
                        </a:spcAft>
                      </a:pPr>
                      <a:r>
                        <a:rPr lang="zh-CN" sz="1800" kern="0" dirty="0">
                          <a:solidFill>
                            <a:srgbClr val="000000"/>
                          </a:solidFill>
                          <a:effectLst/>
                          <a:latin typeface="Calibri" panose="020F0502020204030204" pitchFamily="34" charset="0"/>
                          <a:ea typeface="微软雅黑" panose="020B0503020204020204" pitchFamily="34" charset="-122"/>
                          <a:cs typeface="Calibri" panose="020F0502020204030204" pitchFamily="34" charset="0"/>
                        </a:rPr>
                        <a:t>依拉环素</a:t>
                      </a:r>
                      <a:endParaRPr lang="zh-CN" sz="1800" kern="100" dirty="0">
                        <a:effectLst/>
                        <a:latin typeface="Calibri" panose="020F0502020204030204" pitchFamily="34" charset="0"/>
                        <a:ea typeface="微软雅黑" panose="020B0503020204020204" pitchFamily="34" charset="-122"/>
                        <a:cs typeface="Calibri" panose="020F0502020204030204" pitchFamily="34" charset="0"/>
                      </a:endParaRPr>
                    </a:p>
                  </a:txBody>
                  <a:tcPr marL="68580" marR="68580" marT="0"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521</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en-US" altLang="zh-CN" sz="1600" b="0" i="0" u="none" strike="noStrike"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&lt;=0.06 - 4</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0.5</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2.5</a:t>
                      </a:r>
                      <a:r>
                        <a:rPr kumimoji="0" lang="zh-CN" altLang="en-US" sz="1600" b="0" i="0" u="none" strike="noStrike" kern="1200" cap="none" spc="0" normalizeH="0" baseline="0" dirty="0">
                          <a:ln>
                            <a:noFill/>
                          </a:ln>
                          <a:solidFill>
                            <a:srgbClr val="000000"/>
                          </a:solidFill>
                          <a:effectLst/>
                          <a:uLnTx/>
                          <a:uFillTx/>
                          <a:latin typeface="Calibri" panose="020F0502020204030204" pitchFamily="34" charset="0"/>
                          <a:ea typeface="楷体" panose="02010609060101010101" pitchFamily="49" charset="-122"/>
                          <a:cs typeface="Calibri" panose="020F0502020204030204" pitchFamily="34" charset="0"/>
                        </a:rPr>
                        <a:t>*</a:t>
                      </a:r>
                      <a:endPar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97.5 </a:t>
                      </a:r>
                    </a:p>
                  </a:txBody>
                  <a:tcPr marL="9525" marR="9525" marT="9525" marB="0" anchor="ct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0770469"/>
                  </a:ext>
                </a:extLst>
              </a:tr>
            </a:tbl>
          </a:graphicData>
        </a:graphic>
      </p:graphicFrame>
    </p:spTree>
    <p:extLst>
      <p:ext uri="{BB962C8B-B14F-4D97-AF65-F5344CB8AC3E}">
        <p14:creationId xmlns:p14="http://schemas.microsoft.com/office/powerpoint/2010/main" val="2405922623"/>
      </p:ext>
    </p:extLst>
  </p:cSld>
  <p:clrMapOvr>
    <a:masterClrMapping/>
  </p:clrMapOvr>
  <p:transition spd="slow">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0B4D7267-D9DC-1B01-04CC-C3DA2D867B49}"/>
              </a:ext>
            </a:extLst>
          </p:cNvPr>
          <p:cNvSpPr>
            <a:spLocks noGrp="1" noChangeArrowheads="1"/>
          </p:cNvSpPr>
          <p:nvPr>
            <p:ph type="title" idx="4294967295"/>
          </p:nvPr>
        </p:nvSpPr>
        <p:spPr>
          <a:xfrm>
            <a:off x="2135188" y="404813"/>
            <a:ext cx="9409112" cy="396875"/>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400" b="1" dirty="0">
                <a:cs typeface="Times New Roman" panose="02020603050405020304" pitchFamily="18" charset="0"/>
              </a:rPr>
              <a:t>嗜麦芽窄食单胞菌和</a:t>
            </a:r>
            <a:r>
              <a:rPr lang="zh-CN" altLang="en-US" sz="2400" b="1">
                <a:cs typeface="Times New Roman" panose="02020603050405020304" pitchFamily="18" charset="0"/>
              </a:rPr>
              <a:t>洋葱伯克霍尔德菌对</a:t>
            </a:r>
            <a:r>
              <a:rPr lang="zh-CN" altLang="en-US" sz="2400" b="1" dirty="0">
                <a:cs typeface="Times New Roman" panose="02020603050405020304" pitchFamily="18" charset="0"/>
              </a:rPr>
              <a:t>抗菌药的耐药率（</a:t>
            </a:r>
            <a:r>
              <a:rPr lang="en-US" altLang="zh-CN" sz="2400" b="1" dirty="0">
                <a:cs typeface="Times New Roman" panose="02020603050405020304" pitchFamily="18" charset="0"/>
              </a:rPr>
              <a:t>%</a:t>
            </a:r>
            <a:r>
              <a:rPr lang="zh-CN" altLang="en-US" sz="2400" b="1" dirty="0">
                <a:cs typeface="Times New Roman" panose="02020603050405020304" pitchFamily="18" charset="0"/>
              </a:rPr>
              <a:t>）</a:t>
            </a:r>
          </a:p>
        </p:txBody>
      </p:sp>
      <p:graphicFrame>
        <p:nvGraphicFramePr>
          <p:cNvPr id="44113" name="Group 81">
            <a:extLst>
              <a:ext uri="{FF2B5EF4-FFF2-40B4-BE49-F238E27FC236}">
                <a16:creationId xmlns:a16="http://schemas.microsoft.com/office/drawing/2014/main" id="{5B74F16D-9330-A911-925E-D8CDD9979B42}"/>
              </a:ext>
            </a:extLst>
          </p:cNvPr>
          <p:cNvGraphicFramePr>
            <a:graphicFrameLocks noGrp="1"/>
          </p:cNvGraphicFramePr>
          <p:nvPr>
            <p:extLst>
              <p:ext uri="{D42A27DB-BD31-4B8C-83A1-F6EECF244321}">
                <p14:modId xmlns:p14="http://schemas.microsoft.com/office/powerpoint/2010/main" val="780365055"/>
              </p:ext>
            </p:extLst>
          </p:nvPr>
        </p:nvGraphicFramePr>
        <p:xfrm>
          <a:off x="874713" y="1108075"/>
          <a:ext cx="10621962" cy="5022852"/>
        </p:xfrm>
        <a:graphic>
          <a:graphicData uri="http://schemas.openxmlformats.org/drawingml/2006/table">
            <a:tbl>
              <a:tblPr/>
              <a:tblGrid>
                <a:gridCol w="2468562">
                  <a:extLst>
                    <a:ext uri="{9D8B030D-6E8A-4147-A177-3AD203B41FA5}">
                      <a16:colId xmlns:a16="http://schemas.microsoft.com/office/drawing/2014/main" val="20000"/>
                    </a:ext>
                  </a:extLst>
                </a:gridCol>
                <a:gridCol w="1204913">
                  <a:extLst>
                    <a:ext uri="{9D8B030D-6E8A-4147-A177-3AD203B41FA5}">
                      <a16:colId xmlns:a16="http://schemas.microsoft.com/office/drawing/2014/main" val="20001"/>
                    </a:ext>
                  </a:extLst>
                </a:gridCol>
                <a:gridCol w="1208087">
                  <a:extLst>
                    <a:ext uri="{9D8B030D-6E8A-4147-A177-3AD203B41FA5}">
                      <a16:colId xmlns:a16="http://schemas.microsoft.com/office/drawing/2014/main" val="20002"/>
                    </a:ext>
                  </a:extLst>
                </a:gridCol>
                <a:gridCol w="879475">
                  <a:extLst>
                    <a:ext uri="{9D8B030D-6E8A-4147-A177-3AD203B41FA5}">
                      <a16:colId xmlns:a16="http://schemas.microsoft.com/office/drawing/2014/main" val="20003"/>
                    </a:ext>
                  </a:extLst>
                </a:gridCol>
                <a:gridCol w="2486025">
                  <a:extLst>
                    <a:ext uri="{9D8B030D-6E8A-4147-A177-3AD203B41FA5}">
                      <a16:colId xmlns:a16="http://schemas.microsoft.com/office/drawing/2014/main" val="20004"/>
                    </a:ext>
                  </a:extLst>
                </a:gridCol>
                <a:gridCol w="1187450">
                  <a:extLst>
                    <a:ext uri="{9D8B030D-6E8A-4147-A177-3AD203B41FA5}">
                      <a16:colId xmlns:a16="http://schemas.microsoft.com/office/drawing/2014/main" val="20005"/>
                    </a:ext>
                  </a:extLst>
                </a:gridCol>
                <a:gridCol w="1187450">
                  <a:extLst>
                    <a:ext uri="{9D8B030D-6E8A-4147-A177-3AD203B41FA5}">
                      <a16:colId xmlns:a16="http://schemas.microsoft.com/office/drawing/2014/main" val="20006"/>
                    </a:ext>
                  </a:extLst>
                </a:gridCol>
              </a:tblGrid>
              <a:tr h="620713">
                <a:tc row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抗菌药物</a:t>
                      </a:r>
                    </a:p>
                  </a:txBody>
                  <a:tcPr marL="7520" marR="7520" marT="7519"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嗜麦芽窄食单胞菌（</a:t>
                      </a: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n=11870</a:t>
                      </a: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a:t>
                      </a:r>
                    </a:p>
                  </a:txBody>
                  <a:tcPr marL="7520" marR="7520" marT="7519"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rPr>
                        <a:t>　</a:t>
                      </a:r>
                    </a:p>
                  </a:txBody>
                  <a:tcPr marL="7520" marR="7520" marT="7519" marB="0" anchor="ctr" horzOverflow="overflow">
                    <a:lnL>
                      <a:noFill/>
                    </a:lnL>
                    <a:lnR>
                      <a:noFill/>
                    </a:lnR>
                    <a:lnT>
                      <a:noFill/>
                    </a:lnT>
                    <a:lnB>
                      <a:noFill/>
                    </a:lnB>
                    <a:lnTlToBr>
                      <a:noFill/>
                    </a:lnTlToBr>
                    <a:lnBlToTr>
                      <a:noFill/>
                    </a:lnBlToTr>
                    <a:solidFill>
                      <a:srgbClr val="3C777D"/>
                    </a:solidFill>
                  </a:tcPr>
                </a:tc>
                <a:tc row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rPr>
                        <a:t>抗菌药物</a:t>
                      </a:r>
                    </a:p>
                  </a:txBody>
                  <a:tcPr marL="7520" marR="7520" marT="7519"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洋葱伯克霍尔德菌（</a:t>
                      </a: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n=3374</a:t>
                      </a: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rPr>
                        <a:t>）</a:t>
                      </a:r>
                    </a:p>
                  </a:txBody>
                  <a:tcPr marL="7520" marR="7520" marT="7519"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extLst>
                  <a:ext uri="{0D108BD9-81ED-4DB2-BD59-A6C34878D82A}">
                    <a16:rowId xmlns:a16="http://schemas.microsoft.com/office/drawing/2014/main" val="10000"/>
                  </a:ext>
                </a:extLst>
              </a:tr>
              <a:tr h="569913">
                <a:tc v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rPr>
                        <a:t>耐药</a:t>
                      </a:r>
                    </a:p>
                  </a:txBody>
                  <a:tcPr marL="7520" marR="7520" marT="7519"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rPr>
                        <a:t>敏感</a:t>
                      </a:r>
                    </a:p>
                  </a:txBody>
                  <a:tcPr marL="7520" marR="7520" marT="7519"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rPr>
                        <a:t>　</a:t>
                      </a:r>
                    </a:p>
                  </a:txBody>
                  <a:tcPr marL="7520" marR="7520" marT="7519" marB="0" anchor="ctr" horzOverflow="overflow">
                    <a:lnL>
                      <a:noFill/>
                    </a:lnL>
                    <a:lnR>
                      <a:noFill/>
                    </a:lnR>
                    <a:lnT>
                      <a:noFill/>
                    </a:lnT>
                    <a:lnB>
                      <a:noFill/>
                    </a:lnB>
                    <a:lnTlToBr>
                      <a:noFill/>
                    </a:lnTlToBr>
                    <a:lnBlToTr>
                      <a:noFill/>
                    </a:lnBlToTr>
                    <a:solidFill>
                      <a:srgbClr val="3C777D"/>
                    </a:solidFill>
                  </a:tcPr>
                </a:tc>
                <a:tc v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rPr>
                        <a:t>耐药</a:t>
                      </a:r>
                    </a:p>
                  </a:txBody>
                  <a:tcPr marL="7520" marR="7520" marT="7519"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rPr>
                        <a:t>敏感</a:t>
                      </a:r>
                    </a:p>
                  </a:txBody>
                  <a:tcPr marL="7520" marR="7520" marT="7519"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extLst>
                  <a:ext uri="{0D108BD9-81ED-4DB2-BD59-A6C34878D82A}">
                    <a16:rowId xmlns:a16="http://schemas.microsoft.com/office/drawing/2014/main" val="10001"/>
                  </a:ext>
                </a:extLst>
              </a:tr>
              <a:tr h="53181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米诺环素</a:t>
                      </a: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1.4</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95.6</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　</a:t>
                      </a: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米诺环素</a:t>
                      </a: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3.4</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88.6</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54610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复方磺胺甲噁唑</a:t>
                      </a:r>
                    </a:p>
                  </a:txBody>
                  <a:tcPr marL="7520" marR="7520" marT="7519" marB="0" anchor="ctr" horzOverflow="overflow">
                    <a:lnL>
                      <a:noFill/>
                    </a:lnL>
                    <a:lnR>
                      <a:noFill/>
                    </a:lnR>
                    <a:lnT>
                      <a:noFill/>
                    </a:lnT>
                    <a:lnB>
                      <a:noFill/>
                    </a:lnB>
                    <a:lnTlToBr>
                      <a:noFill/>
                    </a:lnTlToBr>
                    <a:lnBlToTr>
                      <a:noFill/>
                    </a:lnBlTo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6.5</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92.8</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600" b="0" i="0" u="none" strike="noStrike" cap="none" normalizeH="0" baseline="0">
                        <a:ln>
                          <a:noFill/>
                        </a:ln>
                        <a:solidFill>
                          <a:srgbClr val="080808"/>
                        </a:solidFill>
                        <a:effectLst/>
                        <a:latin typeface="Calibri" panose="020F0502020204030204" pitchFamily="34" charset="0"/>
                        <a:ea typeface="楷体" panose="02010609060101010101" pitchFamily="49" charset="-122"/>
                      </a:endParaRPr>
                    </a:p>
                  </a:txBody>
                  <a:tcPr marL="7520" marR="7520" marT="7519"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复方磺胺甲噁唑</a:t>
                      </a:r>
                    </a:p>
                  </a:txBody>
                  <a:tcPr marL="7520" marR="7520" marT="7519" marB="0" anchor="ctr" horzOverflow="overflow">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4.4</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94.9</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55245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chemeClr val="bg2"/>
                          </a:solidFill>
                          <a:effectLst/>
                          <a:latin typeface="Calibri" panose="020F0502020204030204" pitchFamily="34" charset="0"/>
                          <a:ea typeface="楷体" panose="02010609060101010101" pitchFamily="49" charset="-122"/>
                        </a:rPr>
                        <a:t>替加环素</a:t>
                      </a: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chemeClr val="bg2"/>
                          </a:solidFill>
                          <a:effectLst/>
                          <a:latin typeface="Calibri" panose="020F0502020204030204" pitchFamily="34" charset="0"/>
                          <a:ea typeface="Calibri" panose="020F0502020204030204" pitchFamily="34" charset="0"/>
                          <a:cs typeface="Calibri" panose="020F0502020204030204" pitchFamily="34" charset="0"/>
                        </a:rPr>
                        <a:t>5.9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chemeClr val="bg2"/>
                          </a:solidFill>
                          <a:effectLst/>
                          <a:latin typeface="Calibri" panose="020F0502020204030204" pitchFamily="34" charset="0"/>
                          <a:ea typeface="Calibri" panose="020F0502020204030204" pitchFamily="34" charset="0"/>
                          <a:cs typeface="Calibri" panose="020F0502020204030204" pitchFamily="34" charset="0"/>
                        </a:rPr>
                        <a:t>84.7</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endParaRP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头孢他啶</a:t>
                      </a: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88.6</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55086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80808"/>
                          </a:solidFill>
                          <a:effectLst/>
                          <a:latin typeface="Calibri" panose="020F0502020204030204" pitchFamily="34" charset="0"/>
                          <a:ea typeface="楷体" panose="02010609060101010101" pitchFamily="49" charset="-122"/>
                        </a:rPr>
                        <a:t>左氧氟沙星</a:t>
                      </a:r>
                    </a:p>
                  </a:txBody>
                  <a:tcPr marL="7520" marR="7520" marT="7519" marB="0" anchor="ctr" horzOverflow="overflow">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8.4</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88.4</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endParaRPr>
                    </a:p>
                  </a:txBody>
                  <a:tcPr marL="7520" marR="7520" marT="7519"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氯霉素</a:t>
                      </a:r>
                    </a:p>
                  </a:txBody>
                  <a:tcPr marL="7520" marR="7520" marT="7519" marB="0" anchor="ctr" horzOverflow="overflow">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77.1</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49275">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氯霉素</a:t>
                      </a: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15.6</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42.3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endParaRP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美罗培南</a:t>
                      </a:r>
                    </a:p>
                  </a:txBody>
                  <a:tcPr marL="7520" marR="7520" marT="7519"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17.5</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75.1</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549275">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80808"/>
                          </a:solidFill>
                          <a:effectLst/>
                          <a:latin typeface="Calibri" panose="020F0502020204030204" pitchFamily="34" charset="0"/>
                          <a:ea typeface="楷体" panose="02010609060101010101" pitchFamily="49" charset="-122"/>
                        </a:rPr>
                        <a:t>头孢哌酮</a:t>
                      </a:r>
                      <a:r>
                        <a:rPr kumimoji="0" lang="en-US" altLang="zh-CN" sz="1600" b="0" i="0" u="none" strike="noStrike" cap="none" normalizeH="0" baseline="0">
                          <a:ln>
                            <a:noFill/>
                          </a:ln>
                          <a:solidFill>
                            <a:srgbClr val="080808"/>
                          </a:solidFill>
                          <a:effectLst/>
                          <a:latin typeface="Calibri" panose="020F0502020204030204" pitchFamily="34" charset="0"/>
                          <a:ea typeface="楷体" panose="02010609060101010101" pitchFamily="49" charset="-122"/>
                        </a:rPr>
                        <a:t>-</a:t>
                      </a:r>
                      <a:r>
                        <a:rPr kumimoji="0" lang="zh-CN" altLang="en-US" sz="1600" b="0" i="0" u="none" strike="noStrike" cap="none" normalizeH="0" baseline="0">
                          <a:ln>
                            <a:noFill/>
                          </a:ln>
                          <a:solidFill>
                            <a:srgbClr val="080808"/>
                          </a:solidFill>
                          <a:effectLst/>
                          <a:latin typeface="Calibri" panose="020F0502020204030204" pitchFamily="34" charset="0"/>
                          <a:ea typeface="楷体" panose="02010609060101010101" pitchFamily="49" charset="-122"/>
                        </a:rPr>
                        <a:t>舒巴坦</a:t>
                      </a:r>
                      <a:endPar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endParaRPr>
                    </a:p>
                  </a:txBody>
                  <a:tcPr marL="7520" marR="7520" marT="7519" marB="0" anchor="ctr" horzOverflow="overflow">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25.3</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46.7</a:t>
                      </a:r>
                    </a:p>
                  </a:txBody>
                  <a:tcPr marL="9525" marR="9525" marT="9525" marB="0" anchor="ctr">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endParaRPr>
                    </a:p>
                  </a:txBody>
                  <a:tcPr marL="7520" marR="7520" marT="7519" marB="0" anchor="ctr" horzOverflow="overflow">
                    <a:lnL>
                      <a:noFill/>
                    </a:lnL>
                    <a:lnR>
                      <a:noFill/>
                    </a:lnR>
                    <a:lnT>
                      <a:noFill/>
                    </a:lnT>
                    <a:lnB>
                      <a:noFill/>
                    </a:lnB>
                    <a:lnTlToBr>
                      <a:noFill/>
                    </a:lnTlToBr>
                    <a:lnBlToTr>
                      <a:noFill/>
                    </a:lnBlToTr>
                    <a:no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左氧氟沙星</a:t>
                      </a:r>
                    </a:p>
                  </a:txBody>
                  <a:tcPr marL="7520" marR="7520" marT="7519" marB="0" anchor="ctr" horzOverflow="overflow">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24.1</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52.5</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552450">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头孢他啶</a:t>
                      </a:r>
                    </a:p>
                  </a:txBody>
                  <a:tcPr marL="7520" marR="7520" marT="7519"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38.5</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36.8</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endParaRPr>
                    </a:p>
                  </a:txBody>
                  <a:tcPr marL="7520" marR="7520" marT="7519"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替卡西林</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rPr>
                        <a:t>克拉维酸</a:t>
                      </a:r>
                    </a:p>
                  </a:txBody>
                  <a:tcPr marL="7520" marR="7520" marT="7519"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75.3</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15.7</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bl>
          </a:graphicData>
        </a:graphic>
      </p:graphicFrame>
    </p:spTree>
  </p:cSld>
  <p:clrMapOvr>
    <a:masterClrMapping/>
  </p:clrMapOvr>
  <p:transition spd="slow">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31D18-EAF1-67C6-C8CC-E2FF2A64DD4B}"/>
            </a:ext>
          </a:extLst>
        </p:cNvPr>
        <p:cNvGrpSpPr/>
        <p:nvPr/>
      </p:nvGrpSpPr>
      <p:grpSpPr>
        <a:xfrm>
          <a:off x="0" y="0"/>
          <a:ext cx="0" cy="0"/>
          <a:chOff x="0" y="0"/>
          <a:chExt cx="0" cy="0"/>
        </a:xfrm>
      </p:grpSpPr>
      <p:sp>
        <p:nvSpPr>
          <p:cNvPr id="50177" name="Rectangle 2">
            <a:extLst>
              <a:ext uri="{FF2B5EF4-FFF2-40B4-BE49-F238E27FC236}">
                <a16:creationId xmlns:a16="http://schemas.microsoft.com/office/drawing/2014/main" id="{A6045831-4B8B-8B91-B193-ABC09A74D635}"/>
              </a:ext>
            </a:extLst>
          </p:cNvPr>
          <p:cNvSpPr>
            <a:spLocks noGrp="1" noChangeArrowheads="1"/>
          </p:cNvSpPr>
          <p:nvPr>
            <p:ph type="title" idx="4294967295"/>
          </p:nvPr>
        </p:nvSpPr>
        <p:spPr>
          <a:xfrm>
            <a:off x="3575050" y="368300"/>
            <a:ext cx="7092950" cy="457200"/>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400" b="1" dirty="0">
                <a:cs typeface="Times New Roman" panose="02020603050405020304" pitchFamily="18" charset="0"/>
              </a:rPr>
              <a:t>流感嗜血杆菌对抗菌药的敏感性</a:t>
            </a:r>
            <a:r>
              <a:rPr lang="en-US" altLang="zh-CN" sz="2400" b="1" dirty="0">
                <a:cs typeface="Times New Roman" panose="02020603050405020304" pitchFamily="18" charset="0"/>
              </a:rPr>
              <a:t>(%)</a:t>
            </a:r>
          </a:p>
        </p:txBody>
      </p:sp>
      <p:graphicFrame>
        <p:nvGraphicFramePr>
          <p:cNvPr id="40027" name="Group 91">
            <a:extLst>
              <a:ext uri="{FF2B5EF4-FFF2-40B4-BE49-F238E27FC236}">
                <a16:creationId xmlns:a16="http://schemas.microsoft.com/office/drawing/2014/main" id="{D77DCC58-D6A8-0744-4A90-EC0078E79054}"/>
              </a:ext>
            </a:extLst>
          </p:cNvPr>
          <p:cNvGraphicFramePr>
            <a:graphicFrameLocks noGrp="1"/>
          </p:cNvGraphicFramePr>
          <p:nvPr>
            <p:extLst>
              <p:ext uri="{D42A27DB-BD31-4B8C-83A1-F6EECF244321}">
                <p14:modId xmlns:p14="http://schemas.microsoft.com/office/powerpoint/2010/main" val="4181693780"/>
              </p:ext>
            </p:extLst>
          </p:nvPr>
        </p:nvGraphicFramePr>
        <p:xfrm>
          <a:off x="515287" y="969819"/>
          <a:ext cx="11160775" cy="5253182"/>
        </p:xfrm>
        <a:graphic>
          <a:graphicData uri="http://schemas.openxmlformats.org/drawingml/2006/table">
            <a:tbl>
              <a:tblPr/>
              <a:tblGrid>
                <a:gridCol w="2754106">
                  <a:extLst>
                    <a:ext uri="{9D8B030D-6E8A-4147-A177-3AD203B41FA5}">
                      <a16:colId xmlns:a16="http://schemas.microsoft.com/office/drawing/2014/main" val="20000"/>
                    </a:ext>
                  </a:extLst>
                </a:gridCol>
                <a:gridCol w="1666571">
                  <a:extLst>
                    <a:ext uri="{9D8B030D-6E8A-4147-A177-3AD203B41FA5}">
                      <a16:colId xmlns:a16="http://schemas.microsoft.com/office/drawing/2014/main" val="20001"/>
                    </a:ext>
                  </a:extLst>
                </a:gridCol>
                <a:gridCol w="1510740">
                  <a:extLst>
                    <a:ext uri="{9D8B030D-6E8A-4147-A177-3AD203B41FA5}">
                      <a16:colId xmlns:a16="http://schemas.microsoft.com/office/drawing/2014/main" val="20002"/>
                    </a:ext>
                  </a:extLst>
                </a:gridCol>
                <a:gridCol w="1308980">
                  <a:extLst>
                    <a:ext uri="{9D8B030D-6E8A-4147-A177-3AD203B41FA5}">
                      <a16:colId xmlns:a16="http://schemas.microsoft.com/office/drawing/2014/main" val="20003"/>
                    </a:ext>
                  </a:extLst>
                </a:gridCol>
                <a:gridCol w="1305699">
                  <a:extLst>
                    <a:ext uri="{9D8B030D-6E8A-4147-A177-3AD203B41FA5}">
                      <a16:colId xmlns:a16="http://schemas.microsoft.com/office/drawing/2014/main" val="20004"/>
                    </a:ext>
                  </a:extLst>
                </a:gridCol>
                <a:gridCol w="1307339">
                  <a:extLst>
                    <a:ext uri="{9D8B030D-6E8A-4147-A177-3AD203B41FA5}">
                      <a16:colId xmlns:a16="http://schemas.microsoft.com/office/drawing/2014/main" val="20005"/>
                    </a:ext>
                  </a:extLst>
                </a:gridCol>
                <a:gridCol w="1307340">
                  <a:extLst>
                    <a:ext uri="{9D8B030D-6E8A-4147-A177-3AD203B41FA5}">
                      <a16:colId xmlns:a16="http://schemas.microsoft.com/office/drawing/2014/main" val="20006"/>
                    </a:ext>
                  </a:extLst>
                </a:gridCol>
              </a:tblGrid>
              <a:tr h="397299">
                <a:tc row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抗菌药物</a:t>
                      </a:r>
                    </a:p>
                  </a:txBody>
                  <a:tcPr marL="9525" marR="9525" marT="9522" marB="0" anchor="ctr" horzOverflow="overflow">
                    <a:lnL>
                      <a:noFill/>
                    </a:lnL>
                    <a:lnR>
                      <a:noFill/>
                    </a:lnR>
                    <a:lnT>
                      <a:noFill/>
                    </a:lnT>
                    <a:lnB>
                      <a:noFill/>
                    </a:lnB>
                    <a:lnTlToBr>
                      <a:noFill/>
                    </a:lnTlToBr>
                    <a:lnBlToTr>
                      <a:noFill/>
                    </a:lnBlToTr>
                    <a:solidFill>
                      <a:srgbClr val="3C777D"/>
                    </a:solidFill>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全部菌株（</a:t>
                      </a: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n=22553</a:t>
                      </a: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a:t>
                      </a:r>
                    </a:p>
                  </a:txBody>
                  <a:tcPr marL="9525" marR="9525" marT="952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儿童株（</a:t>
                      </a: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n=17488</a:t>
                      </a: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　</a:t>
                      </a:r>
                    </a:p>
                  </a:txBody>
                  <a:tcPr marL="9525" marR="9525" marT="952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tc gridSpan="2">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成人株（</a:t>
                      </a:r>
                      <a:r>
                        <a:rPr kumimoji="0" lang="en-US" altLang="zh-CN"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n=5065</a:t>
                      </a: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 </a:t>
                      </a:r>
                    </a:p>
                  </a:txBody>
                  <a:tcPr marL="9525" marR="9525" marT="9522" marB="0" anchor="ctr" horzOverflow="overflow">
                    <a:lnL>
                      <a:noFill/>
                    </a:lnL>
                    <a:lnR>
                      <a:noFill/>
                    </a:lnR>
                    <a:lnT>
                      <a:noFill/>
                    </a:lnT>
                    <a:lnB w="12700" cap="flat" cmpd="sng" algn="ctr">
                      <a:solidFill>
                        <a:schemeClr val="bg1"/>
                      </a:solidFill>
                      <a:prstDash val="solid"/>
                      <a:round/>
                      <a:headEnd type="none" w="med" len="med"/>
                      <a:tailEnd type="none" w="med" len="med"/>
                    </a:lnB>
                    <a:lnTlToBr>
                      <a:noFill/>
                    </a:lnTlToBr>
                    <a:lnBlToTr>
                      <a:noFill/>
                    </a:lnBlToTr>
                    <a:solidFill>
                      <a:srgbClr val="3C777D"/>
                    </a:solidFill>
                  </a:tcPr>
                </a:tc>
                <a:tc hMerge="1">
                  <a:txBody>
                    <a:bodyPr/>
                    <a:lstStyle/>
                    <a:p>
                      <a:endParaRPr lang="zh-CN" altLang="en-US"/>
                    </a:p>
                  </a:txBody>
                  <a:tcPr/>
                </a:tc>
                <a:extLst>
                  <a:ext uri="{0D108BD9-81ED-4DB2-BD59-A6C34878D82A}">
                    <a16:rowId xmlns:a16="http://schemas.microsoft.com/office/drawing/2014/main" val="10000"/>
                  </a:ext>
                </a:extLst>
              </a:tr>
              <a:tr h="390993">
                <a:tc vMerge="1">
                  <a:txBody>
                    <a:bodyPr/>
                    <a:lstStyle/>
                    <a:p>
                      <a:endParaRPr lang="zh-CN" altLang="en-US"/>
                    </a:p>
                  </a:txBody>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dirty="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耐药</a:t>
                      </a:r>
                    </a:p>
                  </a:txBody>
                  <a:tcPr marL="9525" marR="9525" marT="952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敏感</a:t>
                      </a:r>
                    </a:p>
                  </a:txBody>
                  <a:tcPr marL="9525" marR="9525" marT="952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耐药</a:t>
                      </a:r>
                    </a:p>
                  </a:txBody>
                  <a:tcPr marL="9525" marR="9525" marT="952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敏感</a:t>
                      </a:r>
                    </a:p>
                  </a:txBody>
                  <a:tcPr marL="9525" marR="9525" marT="952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耐药</a:t>
                      </a:r>
                    </a:p>
                  </a:txBody>
                  <a:tcPr marL="9525" marR="9525" marT="952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a:ln>
                            <a:noFill/>
                          </a:ln>
                          <a:solidFill>
                            <a:schemeClr val="bg1"/>
                          </a:solidFill>
                          <a:effectLst/>
                          <a:latin typeface="Calibri" panose="020F0502020204030204" pitchFamily="34" charset="0"/>
                          <a:ea typeface="楷体" panose="02010609060101010101" pitchFamily="49" charset="-122"/>
                          <a:cs typeface="Calibri" panose="020F0502020204030204" pitchFamily="34" charset="0"/>
                        </a:rPr>
                        <a:t>敏感</a:t>
                      </a:r>
                    </a:p>
                  </a:txBody>
                  <a:tcPr marL="9525" marR="9525" marT="9522" marB="0" anchor="ctr" horzOverflow="overflow">
                    <a:lnL>
                      <a:noFill/>
                    </a:lnL>
                    <a:lnR>
                      <a:noFill/>
                    </a:lnR>
                    <a:lnT w="12700" cap="flat" cmpd="sng" algn="ctr">
                      <a:solidFill>
                        <a:schemeClr val="bg1"/>
                      </a:solidFill>
                      <a:prstDash val="solid"/>
                      <a:round/>
                      <a:headEnd type="none" w="med" len="med"/>
                      <a:tailEnd type="none" w="med" len="med"/>
                    </a:lnT>
                    <a:lnB>
                      <a:noFill/>
                    </a:lnB>
                    <a:lnTlToBr>
                      <a:noFill/>
                    </a:lnTlToBr>
                    <a:lnBlToTr>
                      <a:noFill/>
                    </a:lnBlToTr>
                    <a:solidFill>
                      <a:srgbClr val="3C777D"/>
                    </a:solidFill>
                  </a:tcPr>
                </a:tc>
                <a:extLst>
                  <a:ext uri="{0D108BD9-81ED-4DB2-BD59-A6C34878D82A}">
                    <a16:rowId xmlns:a16="http://schemas.microsoft.com/office/drawing/2014/main" val="10001"/>
                  </a:ext>
                </a:extLst>
              </a:tr>
              <a:tr h="39729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氨苄西林</a:t>
                      </a:r>
                    </a:p>
                  </a:txBody>
                  <a:tcPr marL="9525" marR="9525" marT="9522"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76.3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18.8</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78.9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69.1</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26.2</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957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阿莫西林</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克拉维酸</a:t>
                      </a:r>
                    </a:p>
                  </a:txBody>
                  <a:tcPr marL="9525" marR="9525" marT="9522" marB="0" anchor="ctr" horzOverflow="overflow">
                    <a:lnL>
                      <a:noFill/>
                    </a:lnL>
                    <a:lnR>
                      <a:noFill/>
                    </a:lnR>
                    <a:lnT>
                      <a:noFill/>
                    </a:lnT>
                    <a:lnB>
                      <a:noFill/>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16.3</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34.4</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17.8</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29.6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65.8</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394147">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氨苄西林</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舒巴坦</a:t>
                      </a:r>
                    </a:p>
                  </a:txBody>
                  <a:tcPr marL="9525" marR="9525" marT="9522"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49.1</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50.9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49.8</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50.2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47</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9729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头孢呋辛</a:t>
                      </a:r>
                    </a:p>
                  </a:txBody>
                  <a:tcPr marL="9525" marR="9525" marT="9522" marB="0" anchor="ctr" horzOverflow="overflow">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36.9</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41.3</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37.5</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36.4</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35.2</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57.9</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39099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头孢曲松</a:t>
                      </a:r>
                    </a:p>
                  </a:txBody>
                  <a:tcPr marL="9525" marR="9525" marT="9522"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0.5</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98.6</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0.2</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99.3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1.3</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96.2</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9729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氯霉素</a:t>
                      </a:r>
                    </a:p>
                  </a:txBody>
                  <a:tcPr marL="9525" marR="9525" marT="9522" marB="0" anchor="ctr" horzOverflow="overflow">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0.2</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98.6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0.1</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99.1</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0.2</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97.3</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395723">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阿奇霉素</a:t>
                      </a:r>
                    </a:p>
                  </a:txBody>
                  <a:tcPr marL="9525" marR="9525" marT="9522"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53.6</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36.9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57.6</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53.4</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394147">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左氧氟沙星</a:t>
                      </a:r>
                    </a:p>
                  </a:txBody>
                  <a:tcPr marL="9525" marR="9525" marT="9522" marB="0" anchor="ctr" horzOverflow="overflow">
                    <a:lnL>
                      <a:noFill/>
                    </a:lnL>
                    <a:lnR>
                      <a:noFill/>
                    </a:lnR>
                    <a:lnT>
                      <a:noFill/>
                    </a:lnT>
                    <a:lnB>
                      <a:noFill/>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15.6</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82.2</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18.6</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80.2</a:t>
                      </a: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2.4</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a:noFill/>
                    </a:lnB>
                    <a:lnTlToBr>
                      <a:noFill/>
                    </a:lnTlToBr>
                    <a:lnBlToTr>
                      <a:noFill/>
                    </a:lnBlToTr>
                    <a:no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91</a:t>
                      </a:r>
                    </a:p>
                  </a:txBody>
                  <a:tcPr marL="9525" marR="9525" marT="9525" marB="0" anchor="ctr">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397299">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复方磺胺甲噁唑</a:t>
                      </a:r>
                      <a:endPar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endParaRPr>
                    </a:p>
                  </a:txBody>
                  <a:tcPr marL="9525" marR="9525" marT="9522" marB="0" anchor="ctr" horzOverflow="overflow">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61.2</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35.3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63.3</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32.5</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53.9</a:t>
                      </a:r>
                    </a:p>
                  </a:txBody>
                  <a:tcPr marL="9525" marR="9525" marT="9525" marB="0" anchor="ctr">
                    <a:lnL>
                      <a:noFill/>
                    </a:lnL>
                    <a:lnR>
                      <a:noFill/>
                    </a:lnR>
                    <a:lnT>
                      <a:noFill/>
                    </a:lnT>
                    <a:lnB>
                      <a:noFill/>
                    </a:lnB>
                    <a:lnTlToBr>
                      <a:noFill/>
                    </a:lnTlToBr>
                    <a:lnBlToTr>
                      <a:noFill/>
                    </a:lnBlToTr>
                    <a:solidFill>
                      <a:schemeClr val="bg1">
                        <a:lumMod val="95000"/>
                      </a:schemeClr>
                    </a:solid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45</a:t>
                      </a:r>
                    </a:p>
                  </a:txBody>
                  <a:tcPr marL="9525" marR="9525" marT="9525" marB="0" anchor="ctr">
                    <a:lnL>
                      <a:noFill/>
                    </a:lnL>
                    <a:lnR>
                      <a:noFill/>
                    </a:lnR>
                    <a:lnT>
                      <a:noFill/>
                    </a:lnT>
                    <a:lnB>
                      <a:noFill/>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94147">
                <a:tc>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美罗培南</a:t>
                      </a:r>
                    </a:p>
                  </a:txBody>
                  <a:tcPr marL="9525" marR="9525" marT="9522"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0.3</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94.8</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95.6</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0.7</a:t>
                      </a:r>
                      <a:r>
                        <a:rPr kumimoji="0" lang="en-US" altLang="zh-CN" sz="18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endPar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altLang="zh-CN"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91.8</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510814">
                <a:tc gridSpan="7">
                  <a:txBody>
                    <a:bodyPr/>
                    <a:lstStyle>
                      <a:lvl1pPr>
                        <a:spcBef>
                          <a:spcPct val="20000"/>
                        </a:spcBef>
                        <a:buClr>
                          <a:schemeClr val="folHlink"/>
                        </a:buClr>
                        <a:buSzPct val="60000"/>
                        <a:buFont typeface="Wingdings" pitchFamily="2" charset="2"/>
                        <a:defRPr sz="28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defRPr sz="24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defRPr sz="20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defRPr>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Calibri" panose="020F0502020204030204" pitchFamily="34" charset="0"/>
                          <a:ea typeface="楷体_GB2312" pitchFamily="49" charset="-122"/>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内酰胺酶检出率：</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77.9%</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（儿童株</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80.2%</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、成人株</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71.1%</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sym typeface="Symbol" pitchFamily="2" charset="2"/>
                        </a:rPr>
                        <a:t>）；</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a:t>
                      </a:r>
                      <a:r>
                        <a:rPr kumimoji="0" lang="en-US" altLang="zh-CN"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 </a:t>
                      </a:r>
                      <a:r>
                        <a:rPr kumimoji="0" lang="zh-CN" altLang="en-US" sz="1600" b="0" i="0" u="none" strike="noStrike" cap="none" normalizeH="0" baseline="0" dirty="0">
                          <a:ln>
                            <a:noFill/>
                          </a:ln>
                          <a:solidFill>
                            <a:srgbClr val="080808"/>
                          </a:solidFill>
                          <a:effectLst/>
                          <a:latin typeface="Calibri" panose="020F0502020204030204" pitchFamily="34" charset="0"/>
                          <a:ea typeface="楷体" panose="02010609060101010101" pitchFamily="49" charset="-122"/>
                          <a:cs typeface="Calibri" panose="020F0502020204030204" pitchFamily="34" charset="0"/>
                        </a:rPr>
                        <a:t>非敏感率</a:t>
                      </a:r>
                    </a:p>
                  </a:txBody>
                  <a:tcPr marL="9525" marR="9525" marT="9522"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687019621"/>
      </p:ext>
    </p:extLst>
  </p:cSld>
  <p:clrMapOvr>
    <a:masterClrMapping/>
  </p:clrMapOvr>
  <p:transition spd="slow">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a:extLst>
              <a:ext uri="{FF2B5EF4-FFF2-40B4-BE49-F238E27FC236}">
                <a16:creationId xmlns:a16="http://schemas.microsoft.com/office/drawing/2014/main" id="{C6117D35-3DC1-DE44-241F-F95DCBD241C5}"/>
              </a:ext>
            </a:extLst>
          </p:cNvPr>
          <p:cNvSpPr txBox="1">
            <a:spLocks noChangeArrowheads="1"/>
          </p:cNvSpPr>
          <p:nvPr/>
        </p:nvSpPr>
        <p:spPr bwMode="auto">
          <a:xfrm>
            <a:off x="3395663" y="368300"/>
            <a:ext cx="7810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lgn="ctr">
              <a:spcBef>
                <a:spcPct val="0"/>
              </a:spcBef>
              <a:buClrTx/>
              <a:buSzTx/>
              <a:buFontTx/>
              <a:buNone/>
            </a:pPr>
            <a:r>
              <a:rPr lang="zh-CN" altLang="en-US" sz="2400" b="1" dirty="0">
                <a:solidFill>
                  <a:srgbClr val="0000FF"/>
                </a:solidFill>
                <a:ea typeface="微软雅黑" panose="020B0503020204020204" pitchFamily="34" charset="-122"/>
                <a:cs typeface="Times New Roman" panose="02020603050405020304" pitchFamily="18" charset="0"/>
              </a:rPr>
              <a:t>流感嗜血杆菌对氨苄西林耐药变迁（</a:t>
            </a:r>
            <a:r>
              <a:rPr lang="en-US" altLang="zh-CN" sz="2400" b="1" dirty="0">
                <a:solidFill>
                  <a:srgbClr val="0000FF"/>
                </a:solidFill>
                <a:ea typeface="微软雅黑" panose="020B0503020204020204" pitchFamily="34" charset="-122"/>
                <a:cs typeface="Times New Roman" panose="02020603050405020304" pitchFamily="18" charset="0"/>
              </a:rPr>
              <a:t>2005-2024</a:t>
            </a:r>
            <a:r>
              <a:rPr lang="zh-CN" altLang="en-US" sz="2400" b="1" dirty="0">
                <a:solidFill>
                  <a:srgbClr val="0000FF"/>
                </a:solidFill>
                <a:ea typeface="微软雅黑" panose="020B0503020204020204" pitchFamily="34" charset="-122"/>
                <a:cs typeface="Times New Roman" panose="02020603050405020304" pitchFamily="18" charset="0"/>
              </a:rPr>
              <a:t>）</a:t>
            </a:r>
          </a:p>
        </p:txBody>
      </p:sp>
      <p:sp>
        <p:nvSpPr>
          <p:cNvPr id="51202" name="文本框 5">
            <a:extLst>
              <a:ext uri="{FF2B5EF4-FFF2-40B4-BE49-F238E27FC236}">
                <a16:creationId xmlns:a16="http://schemas.microsoft.com/office/drawing/2014/main" id="{2851BFA4-71CC-0916-7E0B-EC22CA358050}"/>
              </a:ext>
            </a:extLst>
          </p:cNvPr>
          <p:cNvSpPr txBox="1">
            <a:spLocks noChangeArrowheads="1"/>
          </p:cNvSpPr>
          <p:nvPr/>
        </p:nvSpPr>
        <p:spPr bwMode="auto">
          <a:xfrm>
            <a:off x="8008938" y="6419850"/>
            <a:ext cx="4078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Calibri" panose="020F0502020204030204" pitchFamily="34" charset="0"/>
                <a:ea typeface="楷体_GB2312" pitchFamily="49" charset="-122"/>
              </a:defRPr>
            </a:lvl1pPr>
            <a:lvl2pPr marL="742950" indent="-285750">
              <a:spcBef>
                <a:spcPct val="20000"/>
              </a:spcBef>
              <a:buClr>
                <a:schemeClr val="hlink"/>
              </a:buClr>
              <a:buSzPct val="55000"/>
              <a:buFont typeface="Wingdings" pitchFamily="2" charset="2"/>
              <a:buChar char="n"/>
              <a:defRPr sz="2800">
                <a:solidFill>
                  <a:schemeClr val="tx1"/>
                </a:solidFill>
                <a:latin typeface="Calibri" panose="020F0502020204030204" pitchFamily="34" charset="0"/>
                <a:ea typeface="楷体_GB2312" pitchFamily="49" charset="-122"/>
              </a:defRPr>
            </a:lvl2pPr>
            <a:lvl3pPr marL="1143000" indent="-228600">
              <a:spcBef>
                <a:spcPct val="20000"/>
              </a:spcBef>
              <a:buClr>
                <a:schemeClr val="folHlink"/>
              </a:buClr>
              <a:buSzPct val="50000"/>
              <a:buFont typeface="Wingdings" pitchFamily="2" charset="2"/>
              <a:buChar char="n"/>
              <a:defRPr sz="2400">
                <a:solidFill>
                  <a:schemeClr val="tx1"/>
                </a:solidFill>
                <a:latin typeface="Calibri" panose="020F0502020204030204" pitchFamily="34" charset="0"/>
                <a:ea typeface="楷体_GB2312" pitchFamily="49" charset="-122"/>
              </a:defRPr>
            </a:lvl3pPr>
            <a:lvl4pPr marL="1600200" indent="-228600">
              <a:spcBef>
                <a:spcPct val="20000"/>
              </a:spcBef>
              <a:buClr>
                <a:schemeClr val="accent2"/>
              </a:buClr>
              <a:buSzPct val="55000"/>
              <a:buFont typeface="Wingdings" pitchFamily="2" charset="2"/>
              <a:buChar char="n"/>
              <a:defRPr sz="2000">
                <a:solidFill>
                  <a:schemeClr val="tx1"/>
                </a:solidFill>
                <a:latin typeface="Calibri" panose="020F0502020204030204" pitchFamily="34" charset="0"/>
                <a:ea typeface="楷体_GB2312" pitchFamily="49" charset="-122"/>
              </a:defRPr>
            </a:lvl4pPr>
            <a:lvl5pPr marL="2057400" indent="-228600">
              <a:spcBef>
                <a:spcPct val="20000"/>
              </a:spcBef>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Calibri" panose="020F0502020204030204" pitchFamily="34" charset="0"/>
                <a:ea typeface="楷体_GB2312" pitchFamily="49" charset="-122"/>
              </a:defRPr>
            </a:lvl9pPr>
          </a:lstStyle>
          <a:p>
            <a:pPr>
              <a:spcBef>
                <a:spcPct val="0"/>
              </a:spcBef>
              <a:buClrTx/>
              <a:buSzTx/>
              <a:buFontTx/>
              <a:buNone/>
            </a:pPr>
            <a:r>
              <a:rPr lang="zh-CN" altLang="en-US" sz="1400">
                <a:solidFill>
                  <a:schemeClr val="bg1"/>
                </a:solidFill>
                <a:ea typeface="楷体" panose="02010609060101010101" pitchFamily="49" charset="-122"/>
                <a:cs typeface="Calibri" panose="020F0502020204030204" pitchFamily="34" charset="0"/>
              </a:rPr>
              <a:t>数据来源：</a:t>
            </a:r>
            <a:r>
              <a:rPr lang="en-US" altLang="zh-CN" sz="1400">
                <a:solidFill>
                  <a:schemeClr val="bg1"/>
                </a:solidFill>
                <a:ea typeface="楷体" panose="02010609060101010101" pitchFamily="49" charset="-122"/>
                <a:cs typeface="Calibri" panose="020F0502020204030204" pitchFamily="34" charset="0"/>
              </a:rPr>
              <a:t>http://www.chinets.com/Data/GermYear</a:t>
            </a:r>
            <a:endParaRPr lang="zh-CN" altLang="en-US" sz="1400">
              <a:solidFill>
                <a:schemeClr val="bg1"/>
              </a:solidFill>
              <a:ea typeface="楷体" panose="02010609060101010101" pitchFamily="49" charset="-122"/>
              <a:cs typeface="Calibri" panose="020F0502020204030204" pitchFamily="34" charset="0"/>
            </a:endParaRPr>
          </a:p>
        </p:txBody>
      </p:sp>
      <p:pic>
        <p:nvPicPr>
          <p:cNvPr id="3" name="图片 2">
            <a:extLst>
              <a:ext uri="{FF2B5EF4-FFF2-40B4-BE49-F238E27FC236}">
                <a16:creationId xmlns:a16="http://schemas.microsoft.com/office/drawing/2014/main" id="{5F02C90D-9E47-9CA1-F004-FAE9D6204293}"/>
              </a:ext>
            </a:extLst>
          </p:cNvPr>
          <p:cNvPicPr>
            <a:picLocks noChangeAspect="1"/>
          </p:cNvPicPr>
          <p:nvPr/>
        </p:nvPicPr>
        <p:blipFill>
          <a:blip r:embed="rId2"/>
          <a:srcRect l="1274" r="2750"/>
          <a:stretch/>
        </p:blipFill>
        <p:spPr>
          <a:xfrm>
            <a:off x="207492" y="1475797"/>
            <a:ext cx="11701495" cy="3958658"/>
          </a:xfrm>
          <a:prstGeom prst="rect">
            <a:avLst/>
          </a:prstGeom>
        </p:spPr>
      </p:pic>
    </p:spTree>
  </p:cSld>
  <p:clrMapOvr>
    <a:masterClrMapping/>
  </p:clrMapOvr>
  <p:transition spd="slow">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0DD73ED3-1C59-783B-EF0C-368671ED36A6}"/>
              </a:ext>
            </a:extLst>
          </p:cNvPr>
          <p:cNvSpPr>
            <a:spLocks noGrp="1" noChangeArrowheads="1"/>
          </p:cNvSpPr>
          <p:nvPr>
            <p:ph type="title" idx="4294967295"/>
          </p:nvPr>
        </p:nvSpPr>
        <p:spPr>
          <a:xfrm>
            <a:off x="2135188" y="188913"/>
            <a:ext cx="9721850" cy="719137"/>
          </a:xfrm>
          <a:extLs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r>
              <a:rPr lang="zh-CN" altLang="en-US" sz="2800" b="1" dirty="0"/>
              <a:t>小结</a:t>
            </a:r>
          </a:p>
        </p:txBody>
      </p:sp>
      <p:sp>
        <p:nvSpPr>
          <p:cNvPr id="52226" name="Rectangle 3">
            <a:extLst>
              <a:ext uri="{FF2B5EF4-FFF2-40B4-BE49-F238E27FC236}">
                <a16:creationId xmlns:a16="http://schemas.microsoft.com/office/drawing/2014/main" id="{19D2C132-94F6-901D-24E2-152E88630357}"/>
              </a:ext>
            </a:extLst>
          </p:cNvPr>
          <p:cNvSpPr>
            <a:spLocks noGrp="1" noChangeArrowheads="1"/>
          </p:cNvSpPr>
          <p:nvPr>
            <p:ph type="body" idx="4294967295"/>
          </p:nvPr>
        </p:nvSpPr>
        <p:spPr>
          <a:xfrm>
            <a:off x="542063" y="1071284"/>
            <a:ext cx="11160125" cy="4991424"/>
          </a:xfrm>
        </p:spPr>
        <p:txBody>
          <a:bodyPr/>
          <a:lstStyle/>
          <a:p>
            <a:pPr>
              <a:lnSpc>
                <a:spcPct val="150000"/>
              </a:lnSpc>
              <a:spcBef>
                <a:spcPct val="0"/>
              </a:spcBef>
            </a:pPr>
            <a:r>
              <a:rPr lang="zh-CN" altLang="en-US" sz="2000" b="1" dirty="0">
                <a:solidFill>
                  <a:schemeClr val="bg2"/>
                </a:solidFill>
                <a:ea typeface="楷体" panose="02010609060101010101" pitchFamily="49" charset="-122"/>
              </a:rPr>
              <a:t>细菌对抗菌药物的耐药形势仍较严峻</a:t>
            </a:r>
          </a:p>
          <a:p>
            <a:pPr lvl="1">
              <a:lnSpc>
                <a:spcPct val="150000"/>
              </a:lnSpc>
              <a:spcBef>
                <a:spcPct val="0"/>
              </a:spcBef>
              <a:buClr>
                <a:schemeClr val="bg2">
                  <a:lumMod val="75000"/>
                  <a:lumOff val="25000"/>
                </a:schemeClr>
              </a:buClr>
              <a:buFont typeface="Wingdings" pitchFamily="2" charset="2"/>
              <a:buChar char="p"/>
            </a:pPr>
            <a:r>
              <a:rPr lang="zh-CN" altLang="en-US" sz="2000" dirty="0">
                <a:solidFill>
                  <a:schemeClr val="bg2"/>
                </a:solidFill>
                <a:ea typeface="楷体" panose="02010609060101010101" pitchFamily="49" charset="-122"/>
              </a:rPr>
              <a:t>碳青霉烯类耐药革兰阴性杆菌的检出率仍保持高位，对抗菌药物耐药率高</a:t>
            </a:r>
            <a:endParaRPr lang="en-US" altLang="zh-CN" sz="2000" dirty="0">
              <a:solidFill>
                <a:schemeClr val="bg2"/>
              </a:solidFill>
              <a:ea typeface="楷体" panose="02010609060101010101" pitchFamily="49" charset="-122"/>
            </a:endParaRPr>
          </a:p>
          <a:p>
            <a:pPr lvl="1">
              <a:lnSpc>
                <a:spcPct val="150000"/>
              </a:lnSpc>
              <a:spcBef>
                <a:spcPct val="0"/>
              </a:spcBef>
              <a:buClr>
                <a:schemeClr val="bg2">
                  <a:lumMod val="75000"/>
                  <a:lumOff val="25000"/>
                </a:schemeClr>
              </a:buClr>
              <a:buFont typeface="Wingdings" pitchFamily="2" charset="2"/>
              <a:buChar char="p"/>
            </a:pPr>
            <a:r>
              <a:rPr lang="en-US" altLang="zh-CN" sz="2000" dirty="0">
                <a:solidFill>
                  <a:schemeClr val="bg2"/>
                </a:solidFill>
                <a:ea typeface="楷体" panose="02010609060101010101" pitchFamily="49" charset="-122"/>
              </a:rPr>
              <a:t>MRSA</a:t>
            </a:r>
            <a:r>
              <a:rPr lang="zh-CN" altLang="en-US" sz="2000" dirty="0">
                <a:solidFill>
                  <a:schemeClr val="bg2"/>
                </a:solidFill>
                <a:ea typeface="楷体" panose="02010609060101010101" pitchFamily="49" charset="-122"/>
              </a:rPr>
              <a:t>检出率为</a:t>
            </a:r>
            <a:r>
              <a:rPr lang="en-US" altLang="zh-CN" sz="2000" dirty="0">
                <a:solidFill>
                  <a:schemeClr val="bg2"/>
                </a:solidFill>
                <a:ea typeface="楷体" panose="02010609060101010101" pitchFamily="49" charset="-122"/>
              </a:rPr>
              <a:t>30%</a:t>
            </a:r>
            <a:r>
              <a:rPr lang="zh-CN" altLang="en-US" sz="2000" dirty="0">
                <a:solidFill>
                  <a:schemeClr val="bg2"/>
                </a:solidFill>
                <a:ea typeface="楷体" panose="02010609060101010101" pitchFamily="49" charset="-122"/>
              </a:rPr>
              <a:t>左右，万古霉素耐药屎肠球菌的检出率持续上升</a:t>
            </a:r>
          </a:p>
          <a:p>
            <a:pPr>
              <a:lnSpc>
                <a:spcPct val="150000"/>
              </a:lnSpc>
              <a:spcBef>
                <a:spcPct val="0"/>
              </a:spcBef>
            </a:pPr>
            <a:r>
              <a:rPr lang="zh-CN" altLang="en-US" sz="2000" b="1" dirty="0">
                <a:solidFill>
                  <a:schemeClr val="bg2"/>
                </a:solidFill>
                <a:ea typeface="楷体" panose="02010609060101010101" pitchFamily="49" charset="-122"/>
              </a:rPr>
              <a:t>耐药监测赋能是未来的发展方向</a:t>
            </a:r>
          </a:p>
          <a:p>
            <a:pPr lvl="1">
              <a:lnSpc>
                <a:spcPct val="150000"/>
              </a:lnSpc>
              <a:spcBef>
                <a:spcPct val="0"/>
              </a:spcBef>
              <a:buClr>
                <a:schemeClr val="bg1">
                  <a:lumMod val="65000"/>
                </a:schemeClr>
              </a:buClr>
              <a:buFont typeface="Wingdings" pitchFamily="2" charset="2"/>
              <a:buChar char="p"/>
            </a:pPr>
            <a:r>
              <a:rPr lang="zh-CN" altLang="en-US" sz="2000" dirty="0">
                <a:solidFill>
                  <a:schemeClr val="bg2"/>
                </a:solidFill>
                <a:ea typeface="楷体" panose="02010609060101010101" pitchFamily="49" charset="-122"/>
              </a:rPr>
              <a:t>遵循耐药监测技术方案要求，补充抗菌药物药敏试验结果（尤其是自动化药敏系统缺失的药物以及临床急需的新抗菌药物），以更加符合临床抗感染治疗需求</a:t>
            </a:r>
            <a:endParaRPr lang="en-US" altLang="zh-CN" sz="2000" dirty="0">
              <a:solidFill>
                <a:schemeClr val="bg2"/>
              </a:solidFill>
              <a:ea typeface="楷体" panose="02010609060101010101" pitchFamily="49" charset="-122"/>
            </a:endParaRPr>
          </a:p>
          <a:p>
            <a:pPr lvl="1">
              <a:lnSpc>
                <a:spcPct val="150000"/>
              </a:lnSpc>
              <a:spcBef>
                <a:spcPct val="0"/>
              </a:spcBef>
              <a:buClr>
                <a:schemeClr val="bg1">
                  <a:lumMod val="65000"/>
                </a:schemeClr>
              </a:buClr>
              <a:buFont typeface="Wingdings" pitchFamily="2" charset="2"/>
              <a:buChar char="p"/>
            </a:pPr>
            <a:r>
              <a:rPr lang="zh-CN" altLang="en-US" sz="2000" dirty="0">
                <a:solidFill>
                  <a:schemeClr val="bg2"/>
                </a:solidFill>
                <a:ea typeface="楷体" panose="02010609060101010101" pitchFamily="49" charset="-122"/>
              </a:rPr>
              <a:t>自动化药敏系统应紧密结合监测和临床需求，纳入抗菌新药以应对耐药菌感染的治疗</a:t>
            </a:r>
            <a:endParaRPr lang="en-US" altLang="zh-CN" sz="2000" dirty="0">
              <a:solidFill>
                <a:schemeClr val="bg2"/>
              </a:solidFill>
              <a:ea typeface="楷体" panose="02010609060101010101" pitchFamily="49" charset="-122"/>
            </a:endParaRPr>
          </a:p>
          <a:p>
            <a:pPr lvl="1">
              <a:lnSpc>
                <a:spcPct val="150000"/>
              </a:lnSpc>
              <a:spcBef>
                <a:spcPct val="0"/>
              </a:spcBef>
              <a:buClr>
                <a:schemeClr val="bg1">
                  <a:lumMod val="65000"/>
                </a:schemeClr>
              </a:buClr>
              <a:buFont typeface="Wingdings" pitchFamily="2" charset="2"/>
              <a:buChar char="p"/>
            </a:pPr>
            <a:r>
              <a:rPr lang="zh-CN" altLang="en-US" sz="2000" dirty="0">
                <a:solidFill>
                  <a:schemeClr val="bg2"/>
                </a:solidFill>
                <a:ea typeface="楷体" panose="02010609060101010101" pitchFamily="49" charset="-122"/>
              </a:rPr>
              <a:t>在现有被动监测的基础上，加大主动监测力度，开展耐药菌流行病学调查及新机制研究</a:t>
            </a:r>
            <a:endParaRPr lang="en-US" altLang="zh-CN" sz="2000" dirty="0">
              <a:solidFill>
                <a:schemeClr val="bg2"/>
              </a:solidFill>
              <a:ea typeface="楷体" panose="02010609060101010101" pitchFamily="49" charset="-122"/>
            </a:endParaRPr>
          </a:p>
          <a:p>
            <a:pPr lvl="1">
              <a:lnSpc>
                <a:spcPct val="150000"/>
              </a:lnSpc>
              <a:spcBef>
                <a:spcPct val="0"/>
              </a:spcBef>
              <a:buClr>
                <a:schemeClr val="bg1">
                  <a:lumMod val="65000"/>
                </a:schemeClr>
              </a:buClr>
              <a:buFont typeface="Wingdings" pitchFamily="2" charset="2"/>
              <a:buChar char="p"/>
            </a:pPr>
            <a:r>
              <a:rPr lang="zh-CN" altLang="en-US" sz="2000" dirty="0">
                <a:solidFill>
                  <a:schemeClr val="bg2"/>
                </a:solidFill>
                <a:ea typeface="楷体" panose="02010609060101010101" pitchFamily="49" charset="-122"/>
              </a:rPr>
              <a:t>建立多中心监测研究和药敏试验参考实验室体系，是耐药监测不断深化提升工作价值的核心基础</a:t>
            </a:r>
            <a:endParaRPr lang="en-US" altLang="zh-CN" sz="2000" dirty="0">
              <a:solidFill>
                <a:schemeClr val="bg2"/>
              </a:solidFill>
              <a:ea typeface="楷体" panose="02010609060101010101" pitchFamily="49" charset="-122"/>
            </a:endParaRPr>
          </a:p>
          <a:p>
            <a:pPr lvl="1">
              <a:lnSpc>
                <a:spcPct val="150000"/>
              </a:lnSpc>
              <a:spcBef>
                <a:spcPct val="0"/>
              </a:spcBef>
              <a:buClr>
                <a:schemeClr val="bg1">
                  <a:lumMod val="65000"/>
                </a:schemeClr>
              </a:buClr>
              <a:buFont typeface="Wingdings" pitchFamily="2" charset="2"/>
              <a:buChar char="p"/>
            </a:pPr>
            <a:r>
              <a:rPr lang="zh-CN" altLang="en-US" sz="2000" dirty="0">
                <a:solidFill>
                  <a:schemeClr val="bg2"/>
                </a:solidFill>
                <a:ea typeface="楷体" panose="02010609060101010101" pitchFamily="49" charset="-122"/>
              </a:rPr>
              <a:t>需要建立适合我国临床抗菌药物使用及细菌耐药现状的抗微生物药物敏感性试验执行标准</a:t>
            </a:r>
            <a:endParaRPr lang="en-US" altLang="zh-CN" sz="2000" dirty="0">
              <a:solidFill>
                <a:schemeClr val="bg2"/>
              </a:solidFill>
              <a:ea typeface="楷体" panose="02010609060101010101" pitchFamily="49" charset="-122"/>
            </a:endParaRPr>
          </a:p>
        </p:txBody>
      </p:sp>
    </p:spTree>
  </p:cSld>
  <p:clrMapOvr>
    <a:masterClrMapping/>
  </p:clrMapOvr>
  <p:transition spd="slow">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5E66FC7-3D25-96E9-230E-5B11A117E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slow">
    <p:random/>
  </p:transition>
</p:sld>
</file>

<file path=ppt/tags/tag1.xml><?xml version="1.0" encoding="utf-8"?>
<p:tagLst xmlns:a="http://schemas.openxmlformats.org/drawingml/2006/main" xmlns:r="http://schemas.openxmlformats.org/officeDocument/2006/relationships" xmlns:p="http://schemas.openxmlformats.org/presentationml/2006/main">
  <p:tag name="NPWI" val="35"/>
</p:tagLst>
</file>

<file path=ppt/tags/tag2.xml><?xml version="1.0" encoding="utf-8"?>
<p:tagLst xmlns:a="http://schemas.openxmlformats.org/drawingml/2006/main" xmlns:r="http://schemas.openxmlformats.org/officeDocument/2006/relationships" xmlns:p="http://schemas.openxmlformats.org/presentationml/2006/main">
  <p:tag name="SWI" val="1"/>
  <p:tag name="BSN" val="1"/>
  <p:tag name="SVT" val="FALSE"/>
  <p:tag name="NBP" val="1"/>
  <p:tag name="CVB" val="1"/>
  <p:tag name="SPT" val="FALSE"/>
  <p:tag name="CII" val="1"/>
</p:tagLst>
</file>

<file path=ppt/theme/theme1.xml><?xml version="1.0" encoding="utf-8"?>
<a:theme xmlns:a="http://schemas.openxmlformats.org/drawingml/2006/main" name="lgh">
  <a:themeElements>
    <a:clrScheme name="Blends 10">
      <a:dk1>
        <a:srgbClr val="003366"/>
      </a:dk1>
      <a:lt1>
        <a:srgbClr val="FFFFFF"/>
      </a:lt1>
      <a:dk2>
        <a:srgbClr val="FF3300"/>
      </a:dk2>
      <a:lt2>
        <a:srgbClr val="1C1C1C"/>
      </a:lt2>
      <a:accent1>
        <a:srgbClr val="00E4A8"/>
      </a:accent1>
      <a:accent2>
        <a:srgbClr val="FFCF01"/>
      </a:accent2>
      <a:accent3>
        <a:srgbClr val="FFFFFF"/>
      </a:accent3>
      <a:accent4>
        <a:srgbClr val="002A56"/>
      </a:accent4>
      <a:accent5>
        <a:srgbClr val="AAEFD1"/>
      </a:accent5>
      <a:accent6>
        <a:srgbClr val="E7BB01"/>
      </a:accent6>
      <a:hlink>
        <a:srgbClr val="FF0000"/>
      </a:hlink>
      <a:folHlink>
        <a:srgbClr val="3333CC"/>
      </a:folHlink>
    </a:clrScheme>
    <a:fontScheme name="Blends">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pitchFamily="34" charset="0"/>
            <a:ea typeface="宋体" pitchFamily="2" charset="-122"/>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CC"/>
        </a:dk1>
        <a:lt1>
          <a:srgbClr val="FFFFFF"/>
        </a:lt1>
        <a:dk2>
          <a:srgbClr val="FF3300"/>
        </a:dk2>
        <a:lt2>
          <a:srgbClr val="1C1C1C"/>
        </a:lt2>
        <a:accent1>
          <a:srgbClr val="00E4A8"/>
        </a:accent1>
        <a:accent2>
          <a:srgbClr val="FFCF01"/>
        </a:accent2>
        <a:accent3>
          <a:srgbClr val="FFFFFF"/>
        </a:accent3>
        <a:accent4>
          <a:srgbClr val="0000AE"/>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8">
        <a:dk1>
          <a:srgbClr val="008080"/>
        </a:dk1>
        <a:lt1>
          <a:srgbClr val="FFFFFF"/>
        </a:lt1>
        <a:dk2>
          <a:srgbClr val="FF3300"/>
        </a:dk2>
        <a:lt2>
          <a:srgbClr val="1C1C1C"/>
        </a:lt2>
        <a:accent1>
          <a:srgbClr val="00E4A8"/>
        </a:accent1>
        <a:accent2>
          <a:srgbClr val="FFCF01"/>
        </a:accent2>
        <a:accent3>
          <a:srgbClr val="FFFFFF"/>
        </a:accent3>
        <a:accent4>
          <a:srgbClr val="006C6C"/>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9">
        <a:dk1>
          <a:srgbClr val="003399"/>
        </a:dk1>
        <a:lt1>
          <a:srgbClr val="FFFFFF"/>
        </a:lt1>
        <a:dk2>
          <a:srgbClr val="FF3300"/>
        </a:dk2>
        <a:lt2>
          <a:srgbClr val="1C1C1C"/>
        </a:lt2>
        <a:accent1>
          <a:srgbClr val="00E4A8"/>
        </a:accent1>
        <a:accent2>
          <a:srgbClr val="FFCF01"/>
        </a:accent2>
        <a:accent3>
          <a:srgbClr val="FFFFFF"/>
        </a:accent3>
        <a:accent4>
          <a:srgbClr val="002A82"/>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10">
        <a:dk1>
          <a:srgbClr val="003366"/>
        </a:dk1>
        <a:lt1>
          <a:srgbClr val="FFFFFF"/>
        </a:lt1>
        <a:dk2>
          <a:srgbClr val="FF3300"/>
        </a:dk2>
        <a:lt2>
          <a:srgbClr val="1C1C1C"/>
        </a:lt2>
        <a:accent1>
          <a:srgbClr val="00E4A8"/>
        </a:accent1>
        <a:accent2>
          <a:srgbClr val="FFCF01"/>
        </a:accent2>
        <a:accent3>
          <a:srgbClr val="FFFFFF"/>
        </a:accent3>
        <a:accent4>
          <a:srgbClr val="002A56"/>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lgh</Template>
  <TotalTime>3463</TotalTime>
  <Words>4600</Words>
  <Application>Microsoft Office PowerPoint</Application>
  <PresentationFormat>宽屏</PresentationFormat>
  <Paragraphs>1051</Paragraphs>
  <Slides>51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51</vt:i4>
      </vt:variant>
    </vt:vector>
  </HeadingPairs>
  <TitlesOfParts>
    <vt:vector size="62" baseType="lpstr">
      <vt:lpstr>Microsoft YaHei Light</vt:lpstr>
      <vt:lpstr>楷体</vt:lpstr>
      <vt:lpstr>宋体</vt:lpstr>
      <vt:lpstr>Arial</vt:lpstr>
      <vt:lpstr>Calibri</vt:lpstr>
      <vt:lpstr>Tahoma</vt:lpstr>
      <vt:lpstr>Times New Roman</vt:lpstr>
      <vt:lpstr>Wingdings</vt:lpstr>
      <vt:lpstr>等线</vt:lpstr>
      <vt:lpstr>微软雅黑</vt:lpstr>
      <vt:lpstr>lgh</vt:lpstr>
      <vt:lpstr>PowerPoint 演示文稿</vt:lpstr>
      <vt:lpstr>致谢所有一直以来大力支持CHINET网发展的单位和个人</vt:lpstr>
      <vt:lpstr>CHINET中国细菌耐药监测网成员单位负责人名单（排名不分先后）</vt:lpstr>
      <vt:lpstr>材料与方法</vt:lpstr>
      <vt:lpstr>材料与方法</vt:lpstr>
      <vt:lpstr>数据提交和处理流程</vt:lpstr>
      <vt:lpstr>历年住院和门急诊患者分离菌株数占比</vt:lpstr>
      <vt:lpstr>PowerPoint 演示文稿</vt:lpstr>
      <vt:lpstr>历年主要标本占比变迁（2005-2024）</vt:lpstr>
      <vt:lpstr>主要临床分离菌种分布（前20位） （n= 458271）</vt:lpstr>
      <vt:lpstr>甲氧西林耐药葡萄球菌检出率变迁（2005-2024）</vt:lpstr>
      <vt:lpstr>MSSA（29539株）与MRSA（11729株）对抗菌药的耐药率（%）</vt:lpstr>
      <vt:lpstr>PowerPoint 演示文稿</vt:lpstr>
      <vt:lpstr>MSSE（1311株）与MRSE（6122株）对抗菌药的耐药率（%）</vt:lpstr>
      <vt:lpstr>PowerPoint 演示文稿</vt:lpstr>
      <vt:lpstr>PowerPoint 演示文稿</vt:lpstr>
      <vt:lpstr>PowerPoint 演示文稿</vt:lpstr>
      <vt:lpstr>PowerPoint 演示文稿</vt:lpstr>
      <vt:lpstr>儿童患者非脑膜炎肺炎链球菌对抗菌药的敏感性(%)</vt:lpstr>
      <vt:lpstr>成人患者非脑膜炎肺炎链球菌对抗菌药的敏感性(%)</vt:lpstr>
      <vt:lpstr>PowerPoint 演示文稿</vt:lpstr>
      <vt:lpstr>历年主要革兰阴性杆菌分离率变迁（2005-2024）</vt:lpstr>
      <vt:lpstr>肠杆菌目细菌对头孢噻肟（或头孢曲松）耐药菌株检出率变迁（2005-2024）</vt:lpstr>
      <vt:lpstr>PowerPoint 演示文稿</vt:lpstr>
      <vt:lpstr>PowerPoint 演示文稿</vt:lpstr>
      <vt:lpstr>PowerPoint 演示文稿</vt:lpstr>
      <vt:lpstr>14781株碳青霉烯类耐药肺炎克雷伯菌对抗菌药物的耐药率</vt:lpstr>
      <vt:lpstr>肺炎克雷伯菌对亚胺培南和美罗培南耐药变迁（2005-2024）</vt:lpstr>
      <vt:lpstr>PowerPoint 演示文稿</vt:lpstr>
      <vt:lpstr>产KPC或金属酶肺炎克雷伯菌对头孢他啶-阿维巴坦和氨曲南-阿维巴坦的敏感性</vt:lpstr>
      <vt:lpstr>PowerPoint 演示文稿</vt:lpstr>
      <vt:lpstr>PowerPoint 演示文稿</vt:lpstr>
      <vt:lpstr>肠杆菌属细菌对亚胺培南和美罗培南耐药变迁（2005-2024）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铜绿假单胞菌对亚胺培南和美罗培南耐药变迁（2005-2024）</vt:lpstr>
      <vt:lpstr>PowerPoint 演示文稿</vt:lpstr>
      <vt:lpstr>PowerPoint 演示文稿</vt:lpstr>
      <vt:lpstr>PowerPoint 演示文稿</vt:lpstr>
      <vt:lpstr>鲍曼不动杆菌对亚胺培南和美罗培南耐药变迁（2005-2024）</vt:lpstr>
      <vt:lpstr>PowerPoint 演示文稿</vt:lpstr>
      <vt:lpstr>嗜麦芽窄食单胞菌和洋葱伯克霍尔德菌对抗菌药的耐药率（%）</vt:lpstr>
      <vt:lpstr>流感嗜血杆菌对抗菌药的敏感性(%)</vt:lpstr>
      <vt:lpstr>PowerPoint 演示文稿</vt:lpstr>
      <vt:lpstr>小结</vt:lpstr>
      <vt:lpstr>PowerPoint 演示文稿</vt:lpstr>
    </vt:vector>
  </TitlesOfParts>
  <Company>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NAL User</dc:creator>
  <cp:lastModifiedBy>hufupin@163.com</cp:lastModifiedBy>
  <cp:revision>4058</cp:revision>
  <cp:lastPrinted>1601-01-01T00:00:00Z</cp:lastPrinted>
  <dcterms:created xsi:type="dcterms:W3CDTF">2003-08-18T18:12:29Z</dcterms:created>
  <dcterms:modified xsi:type="dcterms:W3CDTF">2025-04-06T11:27:36Z</dcterms:modified>
</cp:coreProperties>
</file>